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257" r:id="rId3"/>
    <p:sldId id="393" r:id="rId4"/>
    <p:sldId id="406" r:id="rId5"/>
    <p:sldId id="392" r:id="rId6"/>
    <p:sldId id="264" r:id="rId7"/>
    <p:sldId id="394" r:id="rId8"/>
    <p:sldId id="396" r:id="rId9"/>
    <p:sldId id="398" r:id="rId10"/>
    <p:sldId id="397" r:id="rId11"/>
    <p:sldId id="401" r:id="rId12"/>
    <p:sldId id="404" r:id="rId13"/>
    <p:sldId id="405" r:id="rId14"/>
    <p:sldId id="400" r:id="rId15"/>
    <p:sldId id="416" r:id="rId16"/>
    <p:sldId id="402" r:id="rId17"/>
    <p:sldId id="410" r:id="rId18"/>
    <p:sldId id="422" r:id="rId19"/>
    <p:sldId id="412" r:id="rId20"/>
    <p:sldId id="411" r:id="rId21"/>
    <p:sldId id="415" r:id="rId22"/>
    <p:sldId id="423" r:id="rId23"/>
    <p:sldId id="417" r:id="rId24"/>
    <p:sldId id="409" r:id="rId25"/>
    <p:sldId id="418" r:id="rId26"/>
    <p:sldId id="419" r:id="rId27"/>
    <p:sldId id="420" r:id="rId28"/>
    <p:sldId id="421" r:id="rId29"/>
    <p:sldId id="424" r:id="rId30"/>
    <p:sldId id="425" r:id="rId31"/>
    <p:sldId id="426" r:id="rId32"/>
    <p:sldId id="427" r:id="rId33"/>
    <p:sldId id="428" r:id="rId34"/>
    <p:sldId id="429" r:id="rId35"/>
    <p:sldId id="430" r:id="rId36"/>
    <p:sldId id="431" r:id="rId37"/>
    <p:sldId id="440" r:id="rId38"/>
    <p:sldId id="433" r:id="rId39"/>
    <p:sldId id="434" r:id="rId40"/>
    <p:sldId id="435" r:id="rId41"/>
    <p:sldId id="436" r:id="rId42"/>
    <p:sldId id="437" r:id="rId43"/>
    <p:sldId id="439" r:id="rId44"/>
    <p:sldId id="442" r:id="rId45"/>
    <p:sldId id="443" r:id="rId46"/>
    <p:sldId id="444" r:id="rId47"/>
    <p:sldId id="445" r:id="rId48"/>
    <p:sldId id="446" r:id="rId49"/>
    <p:sldId id="447" r:id="rId50"/>
    <p:sldId id="448" r:id="rId51"/>
    <p:sldId id="449" r:id="rId52"/>
    <p:sldId id="471" r:id="rId53"/>
    <p:sldId id="470" r:id="rId54"/>
    <p:sldId id="472" r:id="rId55"/>
    <p:sldId id="473" r:id="rId56"/>
    <p:sldId id="485" r:id="rId57"/>
    <p:sldId id="486" r:id="rId58"/>
    <p:sldId id="487" r:id="rId59"/>
    <p:sldId id="488" r:id="rId60"/>
    <p:sldId id="489" r:id="rId61"/>
    <p:sldId id="490" r:id="rId62"/>
    <p:sldId id="474" r:id="rId63"/>
    <p:sldId id="475" r:id="rId64"/>
    <p:sldId id="476" r:id="rId65"/>
    <p:sldId id="477" r:id="rId66"/>
    <p:sldId id="478" r:id="rId67"/>
    <p:sldId id="479" r:id="rId68"/>
    <p:sldId id="480" r:id="rId69"/>
    <p:sldId id="481" r:id="rId70"/>
    <p:sldId id="482" r:id="rId71"/>
    <p:sldId id="483" r:id="rId72"/>
    <p:sldId id="484" r:id="rId73"/>
    <p:sldId id="450" r:id="rId74"/>
    <p:sldId id="451" r:id="rId75"/>
    <p:sldId id="452" r:id="rId76"/>
    <p:sldId id="453" r:id="rId77"/>
    <p:sldId id="454" r:id="rId78"/>
    <p:sldId id="455" r:id="rId79"/>
    <p:sldId id="469" r:id="rId8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70C0"/>
    <a:srgbClr val="4F81BD"/>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000" autoAdjust="0"/>
    <p:restoredTop sz="89964" autoAdjust="0"/>
  </p:normalViewPr>
  <p:slideViewPr>
    <p:cSldViewPr>
      <p:cViewPr varScale="1">
        <p:scale>
          <a:sx n="61" d="100"/>
          <a:sy n="61" d="100"/>
        </p:scale>
        <p:origin x="-1296" y="-96"/>
      </p:cViewPr>
      <p:guideLst>
        <p:guide orient="horz" pos="2160"/>
        <p:guide pos="2880"/>
      </p:guideLst>
    </p:cSldViewPr>
  </p:slideViewPr>
  <p:outlineViewPr>
    <p:cViewPr>
      <p:scale>
        <a:sx n="33" d="100"/>
        <a:sy n="33" d="100"/>
      </p:scale>
      <p:origin x="0" y="3342"/>
    </p:cViewPr>
  </p:outlineViewPr>
  <p:notesTextViewPr>
    <p:cViewPr>
      <p:scale>
        <a:sx n="100" d="100"/>
        <a:sy n="100" d="100"/>
      </p:scale>
      <p:origin x="0" y="0"/>
    </p:cViewPr>
  </p:notesTextViewPr>
  <p:sorterViewPr>
    <p:cViewPr>
      <p:scale>
        <a:sx n="66" d="100"/>
        <a:sy n="66" d="100"/>
      </p:scale>
      <p:origin x="0" y="6954"/>
    </p:cViewPr>
  </p:sorter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BC25A-5D69-4E8B-8AA3-FE2793F0D3FC}" type="datetimeFigureOut">
              <a:rPr lang="fr-FR" smtClean="0"/>
              <a:pPr/>
              <a:t>10/02/2013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0432DA-68DB-4C5C-A716-A63B4850BA6B}"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30432DA-68DB-4C5C-A716-A63B4850BA6B}" type="slidenum">
              <a:rPr lang="fr-FR" smtClean="0"/>
              <a:pPr/>
              <a:t>40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30432DA-68DB-4C5C-A716-A63B4850BA6B}" type="slidenum">
              <a:rPr lang="fr-FR" smtClean="0"/>
              <a:pPr/>
              <a:t>42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CD174EA-2EDC-4F3C-85A6-44B270D9A66C}" type="datetimeFigureOut">
              <a:rPr lang="fr-FR" smtClean="0"/>
              <a:pPr/>
              <a:t>10/02/2013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CD174EA-2EDC-4F3C-85A6-44B270D9A66C}" type="datetimeFigureOut">
              <a:rPr lang="fr-FR" smtClean="0"/>
              <a:pPr/>
              <a:t>10/02/2013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CD174EA-2EDC-4F3C-85A6-44B270D9A66C}" type="datetimeFigureOut">
              <a:rPr lang="fr-FR" smtClean="0"/>
              <a:pPr/>
              <a:t>10/02/2013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CD174EA-2EDC-4F3C-85A6-44B270D9A66C}" type="datetimeFigureOut">
              <a:rPr lang="fr-FR" smtClean="0"/>
              <a:pPr/>
              <a:t>10/02/2013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CD174EA-2EDC-4F3C-85A6-44B270D9A66C}" type="datetimeFigureOut">
              <a:rPr lang="fr-FR" smtClean="0"/>
              <a:pPr/>
              <a:t>10/02/2013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CD174EA-2EDC-4F3C-85A6-44B270D9A66C}" type="datetimeFigureOut">
              <a:rPr lang="fr-FR" smtClean="0"/>
              <a:pPr/>
              <a:t>10/02/2013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CD174EA-2EDC-4F3C-85A6-44B270D9A66C}" type="datetimeFigureOut">
              <a:rPr lang="fr-FR" smtClean="0"/>
              <a:pPr/>
              <a:t>10/02/2013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CD174EA-2EDC-4F3C-85A6-44B270D9A66C}" type="datetimeFigureOut">
              <a:rPr lang="fr-FR" smtClean="0"/>
              <a:pPr/>
              <a:t>10/02/2013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CD174EA-2EDC-4F3C-85A6-44B270D9A66C}" type="datetimeFigureOut">
              <a:rPr lang="fr-FR" smtClean="0"/>
              <a:pPr/>
              <a:t>10/02/2013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CD174EA-2EDC-4F3C-85A6-44B270D9A66C}" type="datetimeFigureOut">
              <a:rPr lang="fr-FR" smtClean="0"/>
              <a:pPr/>
              <a:t>10/02/2013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CD174EA-2EDC-4F3C-85A6-44B270D9A66C}" type="datetimeFigureOut">
              <a:rPr lang="fr-FR" smtClean="0"/>
              <a:pPr/>
              <a:t>10/02/2013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174EA-2EDC-4F3C-85A6-44B270D9A66C}" type="datetimeFigureOut">
              <a:rPr lang="fr-FR" smtClean="0"/>
              <a:pPr/>
              <a:t>10/02/2013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0E9E8-81FB-4130-BC7A-69B54E61206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Robot%20pompier.xmind"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PlanificationRobotPompierISN.xmind"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roboPompier.gan"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599662" y="2132856"/>
            <a:ext cx="5825249" cy="2739211"/>
          </a:xfrm>
          <a:prstGeom prst="rect">
            <a:avLst/>
          </a:prstGeom>
        </p:spPr>
        <p:txBody>
          <a:bodyPr wrap="none">
            <a:spAutoFit/>
          </a:bodyPr>
          <a:lstStyle/>
          <a:p>
            <a:pPr algn="ctr"/>
            <a:r>
              <a:rPr lang="fr-FR" sz="3200" dirty="0" smtClean="0"/>
              <a:t>Formation des enseignants</a:t>
            </a:r>
          </a:p>
          <a:p>
            <a:pPr algn="ctr"/>
            <a:endParaRPr lang="fr-FR" sz="3200" dirty="0" smtClean="0"/>
          </a:p>
          <a:p>
            <a:pPr algn="ctr"/>
            <a:r>
              <a:rPr lang="fr-FR" sz="5400" dirty="0" smtClean="0"/>
              <a:t>Initiation à la </a:t>
            </a:r>
            <a:br>
              <a:rPr lang="fr-FR" sz="5400" dirty="0" smtClean="0"/>
            </a:br>
            <a:r>
              <a:rPr lang="fr-FR" sz="5400" dirty="0" smtClean="0"/>
              <a:t>pédagogie de projet</a:t>
            </a:r>
            <a:endParaRPr lang="fr-FR" sz="5400" dirty="0"/>
          </a:p>
        </p:txBody>
      </p:sp>
      <p:sp>
        <p:nvSpPr>
          <p:cNvPr id="6" name="ZoneTexte 5"/>
          <p:cNvSpPr txBox="1"/>
          <p:nvPr/>
        </p:nvSpPr>
        <p:spPr>
          <a:xfrm>
            <a:off x="323528" y="6021288"/>
            <a:ext cx="8415445" cy="646331"/>
          </a:xfrm>
          <a:prstGeom prst="rect">
            <a:avLst/>
          </a:prstGeom>
          <a:noFill/>
        </p:spPr>
        <p:txBody>
          <a:bodyPr wrap="none" rtlCol="0">
            <a:spAutoFit/>
          </a:bodyPr>
          <a:lstStyle/>
          <a:p>
            <a:r>
              <a:rPr lang="fr-FR" dirty="0" smtClean="0"/>
              <a:t>Marc </a:t>
            </a:r>
            <a:r>
              <a:rPr lang="fr-FR" dirty="0" err="1" smtClean="0"/>
              <a:t>Silanus</a:t>
            </a:r>
            <a:r>
              <a:rPr lang="fr-FR" dirty="0" smtClean="0"/>
              <a:t> – marc.silanus@ac-aix-marseille.fr</a:t>
            </a:r>
          </a:p>
          <a:p>
            <a:r>
              <a:rPr lang="fr-FR" dirty="0" smtClean="0"/>
              <a:t>Génie Electronique – Lycée A. Benoit – Cours Victor Hugo – 84803 L’ISLE SUR LA SORGUE</a:t>
            </a:r>
            <a:endParaRPr lang="fr-FR"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1- Qu’est-ce qu’un projet ?</a:t>
            </a:r>
          </a:p>
        </p:txBody>
      </p:sp>
      <p:sp>
        <p:nvSpPr>
          <p:cNvPr id="6" name="ZoneTexte 5"/>
          <p:cNvSpPr txBox="1"/>
          <p:nvPr/>
        </p:nvSpPr>
        <p:spPr>
          <a:xfrm>
            <a:off x="215516" y="2240868"/>
            <a:ext cx="8928484" cy="4555093"/>
          </a:xfrm>
          <a:prstGeom prst="rect">
            <a:avLst/>
          </a:prstGeom>
          <a:noFill/>
        </p:spPr>
        <p:txBody>
          <a:bodyPr wrap="square" rtlCol="0">
            <a:spAutoFit/>
          </a:bodyPr>
          <a:lstStyle/>
          <a:p>
            <a:pPr marL="354013" indent="-354013" fontAlgn="base">
              <a:spcAft>
                <a:spcPts val="1200"/>
              </a:spcAft>
            </a:pPr>
            <a:r>
              <a:rPr lang="fr-FR" sz="2000" b="1" dirty="0" smtClean="0"/>
              <a:t>Exemples de projets</a:t>
            </a:r>
          </a:p>
          <a:p>
            <a:pPr marL="354013" indent="-354013" fontAlgn="base">
              <a:spcAft>
                <a:spcPts val="1200"/>
              </a:spcAft>
            </a:pPr>
            <a:endParaRPr lang="fr-FR" sz="2000" b="1" dirty="0" smtClean="0"/>
          </a:p>
          <a:p>
            <a:pPr marL="354013" indent="-354013" fontAlgn="base">
              <a:spcAft>
                <a:spcPts val="1200"/>
              </a:spcAft>
              <a:buFont typeface="Arial" pitchFamily="34" charset="0"/>
              <a:buChar char="•"/>
            </a:pPr>
            <a:r>
              <a:rPr lang="fr-FR" sz="2000" b="1" dirty="0" smtClean="0"/>
              <a:t>Architecture : Viaduc de Millau </a:t>
            </a:r>
          </a:p>
          <a:p>
            <a:pPr marL="354013" indent="-354013" fontAlgn="base">
              <a:spcAft>
                <a:spcPts val="1200"/>
              </a:spcAft>
              <a:buFont typeface="Arial" pitchFamily="34" charset="0"/>
              <a:buChar char="•"/>
            </a:pPr>
            <a:r>
              <a:rPr lang="fr-FR" sz="2000" b="1" dirty="0" smtClean="0"/>
              <a:t>Espace : Mars 2050</a:t>
            </a:r>
          </a:p>
          <a:p>
            <a:pPr marL="354013" indent="-354013" fontAlgn="base">
              <a:spcAft>
                <a:spcPts val="1200"/>
              </a:spcAft>
              <a:buFont typeface="Arial" pitchFamily="34" charset="0"/>
              <a:buChar char="•"/>
            </a:pPr>
            <a:r>
              <a:rPr lang="fr-FR" sz="2000" b="1" dirty="0" smtClean="0"/>
              <a:t>Humanitaire : appui à un pays touché par un séisme </a:t>
            </a:r>
          </a:p>
          <a:p>
            <a:pPr marL="354013" indent="-354013" fontAlgn="base">
              <a:spcAft>
                <a:spcPts val="1200"/>
              </a:spcAft>
              <a:buFont typeface="Arial" pitchFamily="34" charset="0"/>
              <a:buChar char="•"/>
            </a:pPr>
            <a:r>
              <a:rPr lang="fr-FR" sz="2000" b="1" dirty="0" smtClean="0"/>
              <a:t>Arts : film d’action 3D sur la pensée bouddhiste </a:t>
            </a:r>
          </a:p>
          <a:p>
            <a:pPr marL="354013" indent="-354013" fontAlgn="base">
              <a:spcAft>
                <a:spcPts val="1200"/>
              </a:spcAft>
              <a:buFont typeface="Arial" pitchFamily="34" charset="0"/>
              <a:buChar char="•"/>
            </a:pPr>
            <a:r>
              <a:rPr lang="fr-FR" sz="2000" b="1" dirty="0" smtClean="0"/>
              <a:t>Services : implantation réseau voitures électriques en location</a:t>
            </a:r>
          </a:p>
          <a:p>
            <a:pPr marL="354013" indent="-354013" fontAlgn="base">
              <a:spcAft>
                <a:spcPts val="1200"/>
              </a:spcAft>
              <a:buFont typeface="Arial" pitchFamily="34" charset="0"/>
              <a:buChar char="•"/>
            </a:pPr>
            <a:r>
              <a:rPr lang="fr-FR" sz="2000" b="1" dirty="0" smtClean="0"/>
              <a:t>PME : réorganisation d’une ligne de production</a:t>
            </a:r>
          </a:p>
          <a:p>
            <a:pPr marL="354013" indent="-354013" fontAlgn="base">
              <a:spcAft>
                <a:spcPts val="1200"/>
              </a:spcAft>
              <a:buFont typeface="Arial" pitchFamily="34" charset="0"/>
              <a:buChar char="•"/>
            </a:pPr>
            <a:r>
              <a:rPr lang="fr-FR" sz="2000" b="1" dirty="0" smtClean="0"/>
              <a:t>PME : acquisition d’un progiciel </a:t>
            </a:r>
          </a:p>
          <a:p>
            <a:pPr marL="354013" indent="-354013" fontAlgn="base">
              <a:spcAft>
                <a:spcPts val="1200"/>
              </a:spcAft>
            </a:pPr>
            <a:endParaRPr lang="fr-FR" sz="2000" b="1" dirty="0" smtClean="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7" name="Rectangle 6"/>
          <p:cNvSpPr txBox="1">
            <a:spLocks noChangeArrowheads="1"/>
          </p:cNvSpPr>
          <p:nvPr/>
        </p:nvSpPr>
        <p:spPr>
          <a:xfrm>
            <a:off x="0" y="3933056"/>
            <a:ext cx="5257800" cy="1448731"/>
          </a:xfrm>
          <a:prstGeom prst="rect">
            <a:avLst/>
          </a:prstGeom>
          <a:noFill/>
          <a:ln/>
        </p:spPr>
        <p:txBody>
          <a:bodyPr vert="horz" lIns="90000" tIns="46800" rIns="90000" bIns="46800" rtlCol="0">
            <a:spAutoFit/>
          </a:bodyPr>
          <a:lstStyle/>
          <a:p>
            <a:pPr marL="338138" marR="0" lvl="0" indent="-338138" algn="ctr" defTabSz="449263" rtl="0" eaLnBrk="1" fontAlgn="auto" latinLnBrk="0" hangingPunct="1">
              <a:lnSpc>
                <a:spcPct val="100000"/>
              </a:lnSpc>
              <a:spcBef>
                <a:spcPct val="20000"/>
              </a:spcBef>
              <a:spcAft>
                <a:spcPts val="0"/>
              </a:spcAft>
              <a:buClrTx/>
              <a:buSzTx/>
              <a:buFont typeface="Arial" pitchFamily="34"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fr-FR" sz="2000" b="0" i="0" u="none" strike="noStrike" kern="1200" cap="none" spc="0" normalizeH="0" baseline="0" noProof="0" dirty="0" smtClean="0">
                <a:ln>
                  <a:noFill/>
                </a:ln>
                <a:effectLst/>
                <a:uLnTx/>
                <a:uFillTx/>
                <a:latin typeface="+mn-lt"/>
                <a:ea typeface="+mn-ea"/>
                <a:cs typeface="+mn-cs"/>
              </a:rPr>
              <a:t>Une entreprise avec quelques projets majeurs, et dépendant d'acteurs extérieurs.</a:t>
            </a:r>
            <a:endParaRPr kumimoji="0" lang="fr-FR" sz="2000" b="0" i="1" u="none" strike="noStrike" kern="1200" cap="none" spc="0" normalizeH="0" baseline="0" noProof="0" dirty="0" smtClean="0">
              <a:ln>
                <a:noFill/>
              </a:ln>
              <a:effectLst/>
              <a:uLnTx/>
              <a:uFillTx/>
              <a:latin typeface="+mn-lt"/>
              <a:ea typeface="+mn-ea"/>
              <a:cs typeface="+mn-cs"/>
            </a:endParaRPr>
          </a:p>
          <a:p>
            <a:pPr marL="338138" marR="0" lvl="0" indent="-338138" algn="ctr" defTabSz="449263" rtl="0" eaLnBrk="1" fontAlgn="auto" latinLnBrk="0" hangingPunct="1">
              <a:lnSpc>
                <a:spcPct val="100000"/>
              </a:lnSpc>
              <a:spcBef>
                <a:spcPct val="20000"/>
              </a:spcBef>
              <a:spcAft>
                <a:spcPts val="0"/>
              </a:spcAft>
              <a:buClrTx/>
              <a:buSzTx/>
              <a:buFont typeface="Arial" pitchFamily="34"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fr-FR" sz="2000" b="0" i="1" u="none" strike="noStrike" kern="1200" cap="none" spc="0" normalizeH="0" baseline="0" noProof="0" dirty="0" smtClean="0">
                <a:ln>
                  <a:noFill/>
                </a:ln>
                <a:effectLst/>
                <a:uLnTx/>
                <a:uFillTx/>
                <a:latin typeface="+mn-lt"/>
                <a:ea typeface="+mn-ea"/>
                <a:cs typeface="+mn-cs"/>
              </a:rPr>
              <a:t>exemple : Airbus</a:t>
            </a:r>
          </a:p>
          <a:p>
            <a:pPr marL="338138" marR="0" lvl="0" indent="-338138" algn="ctr" defTabSz="449263" rtl="0" eaLnBrk="1" fontAlgn="auto" latinLnBrk="0" hangingPunct="1">
              <a:lnSpc>
                <a:spcPct val="100000"/>
              </a:lnSpc>
              <a:spcBef>
                <a:spcPct val="20000"/>
              </a:spcBef>
              <a:spcAft>
                <a:spcPts val="0"/>
              </a:spcAft>
              <a:buClrTx/>
              <a:buSzTx/>
              <a:buFont typeface="Arial" pitchFamily="34"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fr-FR" sz="2000" b="0" i="1"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8" name="Picture 7"/>
          <p:cNvPicPr>
            <a:picLocks noChangeAspect="1" noChangeArrowheads="1"/>
          </p:cNvPicPr>
          <p:nvPr/>
        </p:nvPicPr>
        <p:blipFill>
          <a:blip r:embed="rId2" cstate="print"/>
          <a:srcRect/>
          <a:stretch>
            <a:fillRect/>
          </a:stretch>
        </p:blipFill>
        <p:spPr bwMode="auto">
          <a:xfrm>
            <a:off x="5832140" y="3573016"/>
            <a:ext cx="2843213" cy="1671638"/>
          </a:xfrm>
          <a:prstGeom prst="rect">
            <a:avLst/>
          </a:prstGeom>
          <a:noFill/>
          <a:ln w="9525">
            <a:noFill/>
            <a:miter lim="800000"/>
            <a:headEnd/>
            <a:tailEnd/>
          </a:ln>
          <a:effectLst/>
        </p:spPr>
      </p:pic>
      <p:sp>
        <p:nvSpPr>
          <p:cNvPr id="10" name="Oval 10"/>
          <p:cNvSpPr>
            <a:spLocks noChangeArrowheads="1"/>
          </p:cNvSpPr>
          <p:nvPr/>
        </p:nvSpPr>
        <p:spPr bwMode="auto">
          <a:xfrm>
            <a:off x="848047" y="2833886"/>
            <a:ext cx="647700" cy="431800"/>
          </a:xfrm>
          <a:prstGeom prst="ellipse">
            <a:avLst/>
          </a:prstGeom>
          <a:noFill/>
          <a:ln w="9525">
            <a:solidFill>
              <a:schemeClr val="tx1"/>
            </a:solidFill>
            <a:round/>
            <a:headEnd/>
            <a:tailEnd/>
          </a:ln>
          <a:effectLst/>
        </p:spPr>
        <p:txBody>
          <a:bodyPr wrap="none" anchor="ctr"/>
          <a:lstStyle/>
          <a:p>
            <a:endParaRPr lang="fr-FR"/>
          </a:p>
        </p:txBody>
      </p:sp>
      <p:sp>
        <p:nvSpPr>
          <p:cNvPr id="11" name="Text Box 11"/>
          <p:cNvSpPr txBox="1">
            <a:spLocks noChangeArrowheads="1"/>
          </p:cNvSpPr>
          <p:nvPr/>
        </p:nvSpPr>
        <p:spPr bwMode="auto">
          <a:xfrm>
            <a:off x="1619572" y="2852936"/>
            <a:ext cx="952500" cy="366712"/>
          </a:xfrm>
          <a:prstGeom prst="rect">
            <a:avLst/>
          </a:prstGeom>
          <a:noFill/>
          <a:ln w="9525">
            <a:noFill/>
            <a:miter lim="800000"/>
            <a:headEnd/>
            <a:tailEnd/>
          </a:ln>
          <a:effectLst/>
        </p:spPr>
        <p:txBody>
          <a:bodyPr wrap="none">
            <a:spAutoFit/>
          </a:bodyPr>
          <a:lstStyle/>
          <a:p>
            <a:r>
              <a:rPr lang="fr-FR"/>
              <a:t>= projet</a:t>
            </a:r>
          </a:p>
        </p:txBody>
      </p:sp>
      <p:sp>
        <p:nvSpPr>
          <p:cNvPr id="12" name="Rectangle 12"/>
          <p:cNvSpPr>
            <a:spLocks noChangeArrowheads="1"/>
          </p:cNvSpPr>
          <p:nvPr/>
        </p:nvSpPr>
        <p:spPr bwMode="auto">
          <a:xfrm>
            <a:off x="3440435" y="2833886"/>
            <a:ext cx="647700" cy="360362"/>
          </a:xfrm>
          <a:prstGeom prst="rect">
            <a:avLst/>
          </a:prstGeom>
          <a:noFill/>
          <a:ln w="9525">
            <a:solidFill>
              <a:schemeClr val="tx1"/>
            </a:solidFill>
            <a:miter lim="800000"/>
            <a:headEnd/>
            <a:tailEnd/>
          </a:ln>
          <a:effectLst/>
        </p:spPr>
        <p:txBody>
          <a:bodyPr wrap="none" anchor="ctr"/>
          <a:lstStyle/>
          <a:p>
            <a:endParaRPr lang="fr-FR"/>
          </a:p>
        </p:txBody>
      </p:sp>
      <p:sp>
        <p:nvSpPr>
          <p:cNvPr id="13" name="Text Box 13"/>
          <p:cNvSpPr txBox="1">
            <a:spLocks noChangeArrowheads="1"/>
          </p:cNvSpPr>
          <p:nvPr/>
        </p:nvSpPr>
        <p:spPr bwMode="auto">
          <a:xfrm>
            <a:off x="4211960" y="2852936"/>
            <a:ext cx="1397000" cy="366712"/>
          </a:xfrm>
          <a:prstGeom prst="rect">
            <a:avLst/>
          </a:prstGeom>
          <a:noFill/>
          <a:ln w="9525">
            <a:noFill/>
            <a:miter lim="800000"/>
            <a:headEnd/>
            <a:tailEnd/>
          </a:ln>
          <a:effectLst/>
        </p:spPr>
        <p:txBody>
          <a:bodyPr wrap="none">
            <a:spAutoFit/>
          </a:bodyPr>
          <a:lstStyle/>
          <a:p>
            <a:r>
              <a:rPr lang="fr-FR"/>
              <a:t>= entreprise</a:t>
            </a:r>
          </a:p>
        </p:txBody>
      </p:sp>
      <p:sp>
        <p:nvSpPr>
          <p:cNvPr id="29" name="AutoShape 30"/>
          <p:cNvSpPr>
            <a:spLocks noChangeArrowheads="1"/>
          </p:cNvSpPr>
          <p:nvPr/>
        </p:nvSpPr>
        <p:spPr bwMode="auto">
          <a:xfrm>
            <a:off x="4535153" y="4509641"/>
            <a:ext cx="1152525" cy="287338"/>
          </a:xfrm>
          <a:prstGeom prst="rightArrow">
            <a:avLst/>
          </a:prstGeom>
          <a:solidFill>
            <a:schemeClr val="accent1"/>
          </a:solidFill>
          <a:ln w="9525">
            <a:solidFill>
              <a:schemeClr val="tx1"/>
            </a:solidFill>
            <a:miter lim="800000"/>
            <a:headEnd/>
            <a:tailEnd/>
          </a:ln>
          <a:effectLst/>
        </p:spPr>
        <p:txBody>
          <a:bodyPr wrap="none" anchor="ctr"/>
          <a:lstStyle/>
          <a:p>
            <a:endParaRPr lang="fr-FR"/>
          </a:p>
        </p:txBody>
      </p:sp>
      <p:sp>
        <p:nvSpPr>
          <p:cNvPr id="36" name="Rectangle 35"/>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1- Qu’est-ce qu’un projet ?</a:t>
            </a:r>
          </a:p>
        </p:txBody>
      </p:sp>
      <p:sp>
        <p:nvSpPr>
          <p:cNvPr id="37" name="ZoneTexte 36"/>
          <p:cNvSpPr txBox="1"/>
          <p:nvPr/>
        </p:nvSpPr>
        <p:spPr>
          <a:xfrm>
            <a:off x="215516" y="2240868"/>
            <a:ext cx="8928484" cy="400110"/>
          </a:xfrm>
          <a:prstGeom prst="rect">
            <a:avLst/>
          </a:prstGeom>
          <a:noFill/>
        </p:spPr>
        <p:txBody>
          <a:bodyPr wrap="square" rtlCol="0">
            <a:spAutoFit/>
          </a:bodyPr>
          <a:lstStyle/>
          <a:p>
            <a:pPr marL="354013" indent="-354013" fontAlgn="base">
              <a:spcAft>
                <a:spcPts val="1200"/>
              </a:spcAft>
            </a:pPr>
            <a:r>
              <a:rPr lang="fr-FR" sz="2000" b="1" dirty="0" smtClean="0"/>
              <a:t>Typologie d’un projet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strVal val="#ppt_w*0.70"/>
                                          </p:val>
                                        </p:tav>
                                        <p:tav tm="100000">
                                          <p:val>
                                            <p:strVal val="#ppt_w"/>
                                          </p:val>
                                        </p:tav>
                                      </p:tavLst>
                                    </p:anim>
                                    <p:anim calcmode="lin" valueType="num">
                                      <p:cBhvr>
                                        <p:cTn id="8" dur="1000" fill="hold"/>
                                        <p:tgtEl>
                                          <p:spTgt spid="29"/>
                                        </p:tgtEl>
                                        <p:attrNameLst>
                                          <p:attrName>ppt_h</p:attrName>
                                        </p:attrNameLst>
                                      </p:cBhvr>
                                      <p:tavLst>
                                        <p:tav tm="0">
                                          <p:val>
                                            <p:strVal val="#ppt_h"/>
                                          </p:val>
                                        </p:tav>
                                        <p:tav tm="100000">
                                          <p:val>
                                            <p:strVal val="#ppt_h"/>
                                          </p:val>
                                        </p:tav>
                                      </p:tavLst>
                                    </p:anim>
                                    <p:animEffect transition="in" filter="fade">
                                      <p:cBhvr>
                                        <p:cTn id="9" dur="1000"/>
                                        <p:tgtEl>
                                          <p:spTgt spid="2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7">
                                            <p:txEl>
                                              <p:pRg st="1" end="1"/>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0.70"/>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10" name="Oval 10"/>
          <p:cNvSpPr>
            <a:spLocks noChangeArrowheads="1"/>
          </p:cNvSpPr>
          <p:nvPr/>
        </p:nvSpPr>
        <p:spPr bwMode="auto">
          <a:xfrm>
            <a:off x="848047" y="2833886"/>
            <a:ext cx="647700" cy="431800"/>
          </a:xfrm>
          <a:prstGeom prst="ellipse">
            <a:avLst/>
          </a:prstGeom>
          <a:noFill/>
          <a:ln w="9525">
            <a:solidFill>
              <a:schemeClr val="tx1"/>
            </a:solidFill>
            <a:round/>
            <a:headEnd/>
            <a:tailEnd/>
          </a:ln>
          <a:effectLst/>
        </p:spPr>
        <p:txBody>
          <a:bodyPr wrap="none" anchor="ctr"/>
          <a:lstStyle/>
          <a:p>
            <a:endParaRPr lang="fr-FR"/>
          </a:p>
        </p:txBody>
      </p:sp>
      <p:sp>
        <p:nvSpPr>
          <p:cNvPr id="11" name="Text Box 11"/>
          <p:cNvSpPr txBox="1">
            <a:spLocks noChangeArrowheads="1"/>
          </p:cNvSpPr>
          <p:nvPr/>
        </p:nvSpPr>
        <p:spPr bwMode="auto">
          <a:xfrm>
            <a:off x="1619572" y="2852936"/>
            <a:ext cx="952500" cy="366712"/>
          </a:xfrm>
          <a:prstGeom prst="rect">
            <a:avLst/>
          </a:prstGeom>
          <a:noFill/>
          <a:ln w="9525">
            <a:noFill/>
            <a:miter lim="800000"/>
            <a:headEnd/>
            <a:tailEnd/>
          </a:ln>
          <a:effectLst/>
        </p:spPr>
        <p:txBody>
          <a:bodyPr wrap="none">
            <a:spAutoFit/>
          </a:bodyPr>
          <a:lstStyle/>
          <a:p>
            <a:r>
              <a:rPr lang="fr-FR"/>
              <a:t>= projet</a:t>
            </a:r>
          </a:p>
        </p:txBody>
      </p:sp>
      <p:sp>
        <p:nvSpPr>
          <p:cNvPr id="12" name="Rectangle 12"/>
          <p:cNvSpPr>
            <a:spLocks noChangeArrowheads="1"/>
          </p:cNvSpPr>
          <p:nvPr/>
        </p:nvSpPr>
        <p:spPr bwMode="auto">
          <a:xfrm>
            <a:off x="3440435" y="2833886"/>
            <a:ext cx="647700" cy="360362"/>
          </a:xfrm>
          <a:prstGeom prst="rect">
            <a:avLst/>
          </a:prstGeom>
          <a:noFill/>
          <a:ln w="9525">
            <a:solidFill>
              <a:schemeClr val="tx1"/>
            </a:solidFill>
            <a:miter lim="800000"/>
            <a:headEnd/>
            <a:tailEnd/>
          </a:ln>
          <a:effectLst/>
        </p:spPr>
        <p:txBody>
          <a:bodyPr wrap="none" anchor="ctr"/>
          <a:lstStyle/>
          <a:p>
            <a:endParaRPr lang="fr-FR"/>
          </a:p>
        </p:txBody>
      </p:sp>
      <p:sp>
        <p:nvSpPr>
          <p:cNvPr id="13" name="Text Box 13"/>
          <p:cNvSpPr txBox="1">
            <a:spLocks noChangeArrowheads="1"/>
          </p:cNvSpPr>
          <p:nvPr/>
        </p:nvSpPr>
        <p:spPr bwMode="auto">
          <a:xfrm>
            <a:off x="4211960" y="2852936"/>
            <a:ext cx="1397000" cy="366712"/>
          </a:xfrm>
          <a:prstGeom prst="rect">
            <a:avLst/>
          </a:prstGeom>
          <a:noFill/>
          <a:ln w="9525">
            <a:noFill/>
            <a:miter lim="800000"/>
            <a:headEnd/>
            <a:tailEnd/>
          </a:ln>
          <a:effectLst/>
        </p:spPr>
        <p:txBody>
          <a:bodyPr wrap="none">
            <a:spAutoFit/>
          </a:bodyPr>
          <a:lstStyle/>
          <a:p>
            <a:r>
              <a:rPr lang="fr-FR"/>
              <a:t>= entreprise</a:t>
            </a:r>
          </a:p>
        </p:txBody>
      </p:sp>
      <p:sp>
        <p:nvSpPr>
          <p:cNvPr id="36" name="Rectangle 35"/>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1- Qu’est-ce qu’un projet ?</a:t>
            </a:r>
          </a:p>
        </p:txBody>
      </p:sp>
      <p:sp>
        <p:nvSpPr>
          <p:cNvPr id="37" name="ZoneTexte 36"/>
          <p:cNvSpPr txBox="1"/>
          <p:nvPr/>
        </p:nvSpPr>
        <p:spPr>
          <a:xfrm>
            <a:off x="215516" y="2240868"/>
            <a:ext cx="8928484" cy="400110"/>
          </a:xfrm>
          <a:prstGeom prst="rect">
            <a:avLst/>
          </a:prstGeom>
          <a:noFill/>
        </p:spPr>
        <p:txBody>
          <a:bodyPr wrap="square" rtlCol="0">
            <a:spAutoFit/>
          </a:bodyPr>
          <a:lstStyle/>
          <a:p>
            <a:pPr marL="354013" indent="-354013" fontAlgn="base">
              <a:spcAft>
                <a:spcPts val="1200"/>
              </a:spcAft>
            </a:pPr>
            <a:r>
              <a:rPr lang="fr-FR" sz="2000" b="1" dirty="0" smtClean="0"/>
              <a:t>Typologie d’un projet</a:t>
            </a:r>
          </a:p>
        </p:txBody>
      </p:sp>
      <p:sp>
        <p:nvSpPr>
          <p:cNvPr id="14" name="AutoShape 14"/>
          <p:cNvSpPr>
            <a:spLocks noChangeAspect="1" noChangeArrowheads="1" noTextEdit="1"/>
          </p:cNvSpPr>
          <p:nvPr/>
        </p:nvSpPr>
        <p:spPr bwMode="auto">
          <a:xfrm>
            <a:off x="6300192" y="4005064"/>
            <a:ext cx="2351088" cy="1460500"/>
          </a:xfrm>
          <a:prstGeom prst="rect">
            <a:avLst/>
          </a:prstGeom>
          <a:noFill/>
          <a:ln w="9525">
            <a:noFill/>
            <a:miter lim="800000"/>
            <a:headEnd/>
            <a:tailEnd/>
          </a:ln>
        </p:spPr>
        <p:txBody>
          <a:bodyPr/>
          <a:lstStyle/>
          <a:p>
            <a:endParaRPr lang="fr-FR"/>
          </a:p>
        </p:txBody>
      </p:sp>
      <p:grpSp>
        <p:nvGrpSpPr>
          <p:cNvPr id="15" name="Group 26"/>
          <p:cNvGrpSpPr>
            <a:grpSpLocks/>
          </p:cNvGrpSpPr>
          <p:nvPr/>
        </p:nvGrpSpPr>
        <p:grpSpPr bwMode="auto">
          <a:xfrm>
            <a:off x="6300192" y="4292401"/>
            <a:ext cx="2324100" cy="1106488"/>
            <a:chOff x="3878" y="3400"/>
            <a:chExt cx="1464" cy="697"/>
          </a:xfrm>
        </p:grpSpPr>
        <p:sp>
          <p:nvSpPr>
            <p:cNvPr id="16" name="Freeform 16"/>
            <p:cNvSpPr>
              <a:spLocks/>
            </p:cNvSpPr>
            <p:nvPr/>
          </p:nvSpPr>
          <p:spPr bwMode="auto">
            <a:xfrm>
              <a:off x="3878" y="3400"/>
              <a:ext cx="1464" cy="697"/>
            </a:xfrm>
            <a:custGeom>
              <a:avLst/>
              <a:gdLst/>
              <a:ahLst/>
              <a:cxnLst>
                <a:cxn ang="0">
                  <a:pos x="1464" y="1395"/>
                </a:cxn>
                <a:cxn ang="0">
                  <a:pos x="0" y="1395"/>
                </a:cxn>
                <a:cxn ang="0">
                  <a:pos x="0" y="0"/>
                </a:cxn>
                <a:cxn ang="0">
                  <a:pos x="2929" y="0"/>
                </a:cxn>
                <a:cxn ang="0">
                  <a:pos x="2929" y="1395"/>
                </a:cxn>
                <a:cxn ang="0">
                  <a:pos x="1464" y="1395"/>
                </a:cxn>
              </a:cxnLst>
              <a:rect l="0" t="0" r="r" b="b"/>
              <a:pathLst>
                <a:path w="2929" h="1395">
                  <a:moveTo>
                    <a:pt x="1464" y="1395"/>
                  </a:moveTo>
                  <a:lnTo>
                    <a:pt x="0" y="1395"/>
                  </a:lnTo>
                  <a:lnTo>
                    <a:pt x="0" y="0"/>
                  </a:lnTo>
                  <a:lnTo>
                    <a:pt x="2929" y="0"/>
                  </a:lnTo>
                  <a:lnTo>
                    <a:pt x="2929" y="1395"/>
                  </a:lnTo>
                  <a:lnTo>
                    <a:pt x="1464" y="1395"/>
                  </a:lnTo>
                </a:path>
              </a:pathLst>
            </a:custGeom>
            <a:noFill/>
            <a:ln w="0">
              <a:solidFill>
                <a:srgbClr val="000000"/>
              </a:solidFill>
              <a:prstDash val="solid"/>
              <a:round/>
              <a:headEnd/>
              <a:tailEnd/>
            </a:ln>
          </p:spPr>
          <p:txBody>
            <a:bodyPr/>
            <a:lstStyle/>
            <a:p>
              <a:endParaRPr lang="fr-FR"/>
            </a:p>
          </p:txBody>
        </p:sp>
        <p:sp>
          <p:nvSpPr>
            <p:cNvPr id="17" name="Freeform 17"/>
            <p:cNvSpPr>
              <a:spLocks/>
            </p:cNvSpPr>
            <p:nvPr/>
          </p:nvSpPr>
          <p:spPr bwMode="auto">
            <a:xfrm>
              <a:off x="4036" y="3475"/>
              <a:ext cx="171" cy="93"/>
            </a:xfrm>
            <a:custGeom>
              <a:avLst/>
              <a:gdLst/>
              <a:ahLst/>
              <a:cxnLst>
                <a:cxn ang="0">
                  <a:pos x="153" y="186"/>
                </a:cxn>
                <a:cxn ang="0">
                  <a:pos x="120" y="182"/>
                </a:cxn>
                <a:cxn ang="0">
                  <a:pos x="90" y="175"/>
                </a:cxn>
                <a:cxn ang="0">
                  <a:pos x="62" y="165"/>
                </a:cxn>
                <a:cxn ang="0">
                  <a:pos x="39" y="151"/>
                </a:cxn>
                <a:cxn ang="0">
                  <a:pos x="20" y="136"/>
                </a:cxn>
                <a:cxn ang="0">
                  <a:pos x="8" y="120"/>
                </a:cxn>
                <a:cxn ang="0">
                  <a:pos x="2" y="107"/>
                </a:cxn>
                <a:cxn ang="0">
                  <a:pos x="0" y="98"/>
                </a:cxn>
                <a:cxn ang="0">
                  <a:pos x="0" y="88"/>
                </a:cxn>
                <a:cxn ang="0">
                  <a:pos x="2" y="79"/>
                </a:cxn>
                <a:cxn ang="0">
                  <a:pos x="8" y="65"/>
                </a:cxn>
                <a:cxn ang="0">
                  <a:pos x="20" y="49"/>
                </a:cxn>
                <a:cxn ang="0">
                  <a:pos x="39" y="34"/>
                </a:cxn>
                <a:cxn ang="0">
                  <a:pos x="62" y="21"/>
                </a:cxn>
                <a:cxn ang="0">
                  <a:pos x="90" y="11"/>
                </a:cxn>
                <a:cxn ang="0">
                  <a:pos x="120" y="4"/>
                </a:cxn>
                <a:cxn ang="0">
                  <a:pos x="153" y="0"/>
                </a:cxn>
                <a:cxn ang="0">
                  <a:pos x="188" y="0"/>
                </a:cxn>
                <a:cxn ang="0">
                  <a:pos x="221" y="4"/>
                </a:cxn>
                <a:cxn ang="0">
                  <a:pos x="252" y="11"/>
                </a:cxn>
                <a:cxn ang="0">
                  <a:pos x="279" y="21"/>
                </a:cxn>
                <a:cxn ang="0">
                  <a:pos x="302" y="34"/>
                </a:cxn>
                <a:cxn ang="0">
                  <a:pos x="321" y="49"/>
                </a:cxn>
                <a:cxn ang="0">
                  <a:pos x="333" y="65"/>
                </a:cxn>
                <a:cxn ang="0">
                  <a:pos x="340" y="79"/>
                </a:cxn>
                <a:cxn ang="0">
                  <a:pos x="342" y="88"/>
                </a:cxn>
                <a:cxn ang="0">
                  <a:pos x="342" y="98"/>
                </a:cxn>
                <a:cxn ang="0">
                  <a:pos x="340" y="107"/>
                </a:cxn>
                <a:cxn ang="0">
                  <a:pos x="333" y="120"/>
                </a:cxn>
                <a:cxn ang="0">
                  <a:pos x="321" y="136"/>
                </a:cxn>
                <a:cxn ang="0">
                  <a:pos x="302" y="151"/>
                </a:cxn>
                <a:cxn ang="0">
                  <a:pos x="279" y="165"/>
                </a:cxn>
                <a:cxn ang="0">
                  <a:pos x="252" y="175"/>
                </a:cxn>
                <a:cxn ang="0">
                  <a:pos x="221" y="182"/>
                </a:cxn>
                <a:cxn ang="0">
                  <a:pos x="188" y="186"/>
                </a:cxn>
              </a:cxnLst>
              <a:rect l="0" t="0" r="r" b="b"/>
              <a:pathLst>
                <a:path w="342" h="186">
                  <a:moveTo>
                    <a:pt x="171" y="186"/>
                  </a:moveTo>
                  <a:lnTo>
                    <a:pt x="153" y="186"/>
                  </a:lnTo>
                  <a:lnTo>
                    <a:pt x="136" y="184"/>
                  </a:lnTo>
                  <a:lnTo>
                    <a:pt x="120" y="182"/>
                  </a:lnTo>
                  <a:lnTo>
                    <a:pt x="104" y="179"/>
                  </a:lnTo>
                  <a:lnTo>
                    <a:pt x="90" y="175"/>
                  </a:lnTo>
                  <a:lnTo>
                    <a:pt x="75" y="170"/>
                  </a:lnTo>
                  <a:lnTo>
                    <a:pt x="62" y="165"/>
                  </a:lnTo>
                  <a:lnTo>
                    <a:pt x="50" y="159"/>
                  </a:lnTo>
                  <a:lnTo>
                    <a:pt x="39" y="151"/>
                  </a:lnTo>
                  <a:lnTo>
                    <a:pt x="29" y="144"/>
                  </a:lnTo>
                  <a:lnTo>
                    <a:pt x="20" y="136"/>
                  </a:lnTo>
                  <a:lnTo>
                    <a:pt x="13" y="128"/>
                  </a:lnTo>
                  <a:lnTo>
                    <a:pt x="8" y="120"/>
                  </a:lnTo>
                  <a:lnTo>
                    <a:pt x="3" y="111"/>
                  </a:lnTo>
                  <a:lnTo>
                    <a:pt x="2" y="107"/>
                  </a:lnTo>
                  <a:lnTo>
                    <a:pt x="1" y="102"/>
                  </a:lnTo>
                  <a:lnTo>
                    <a:pt x="0" y="98"/>
                  </a:lnTo>
                  <a:lnTo>
                    <a:pt x="0" y="93"/>
                  </a:lnTo>
                  <a:lnTo>
                    <a:pt x="0" y="88"/>
                  </a:lnTo>
                  <a:lnTo>
                    <a:pt x="1" y="84"/>
                  </a:lnTo>
                  <a:lnTo>
                    <a:pt x="2" y="79"/>
                  </a:lnTo>
                  <a:lnTo>
                    <a:pt x="3" y="75"/>
                  </a:lnTo>
                  <a:lnTo>
                    <a:pt x="8" y="65"/>
                  </a:lnTo>
                  <a:lnTo>
                    <a:pt x="13" y="57"/>
                  </a:lnTo>
                  <a:lnTo>
                    <a:pt x="20" y="49"/>
                  </a:lnTo>
                  <a:lnTo>
                    <a:pt x="29" y="41"/>
                  </a:lnTo>
                  <a:lnTo>
                    <a:pt x="39" y="34"/>
                  </a:lnTo>
                  <a:lnTo>
                    <a:pt x="50" y="27"/>
                  </a:lnTo>
                  <a:lnTo>
                    <a:pt x="62" y="21"/>
                  </a:lnTo>
                  <a:lnTo>
                    <a:pt x="75" y="16"/>
                  </a:lnTo>
                  <a:lnTo>
                    <a:pt x="90" y="11"/>
                  </a:lnTo>
                  <a:lnTo>
                    <a:pt x="104" y="7"/>
                  </a:lnTo>
                  <a:lnTo>
                    <a:pt x="120" y="4"/>
                  </a:lnTo>
                  <a:lnTo>
                    <a:pt x="136" y="2"/>
                  </a:lnTo>
                  <a:lnTo>
                    <a:pt x="153" y="0"/>
                  </a:lnTo>
                  <a:lnTo>
                    <a:pt x="171" y="0"/>
                  </a:lnTo>
                  <a:lnTo>
                    <a:pt x="188" y="0"/>
                  </a:lnTo>
                  <a:lnTo>
                    <a:pt x="205" y="2"/>
                  </a:lnTo>
                  <a:lnTo>
                    <a:pt x="221" y="4"/>
                  </a:lnTo>
                  <a:lnTo>
                    <a:pt x="237" y="7"/>
                  </a:lnTo>
                  <a:lnTo>
                    <a:pt x="252" y="11"/>
                  </a:lnTo>
                  <a:lnTo>
                    <a:pt x="266" y="16"/>
                  </a:lnTo>
                  <a:lnTo>
                    <a:pt x="279" y="21"/>
                  </a:lnTo>
                  <a:lnTo>
                    <a:pt x="291" y="27"/>
                  </a:lnTo>
                  <a:lnTo>
                    <a:pt x="302" y="34"/>
                  </a:lnTo>
                  <a:lnTo>
                    <a:pt x="312" y="41"/>
                  </a:lnTo>
                  <a:lnTo>
                    <a:pt x="321" y="49"/>
                  </a:lnTo>
                  <a:lnTo>
                    <a:pt x="328" y="57"/>
                  </a:lnTo>
                  <a:lnTo>
                    <a:pt x="333" y="65"/>
                  </a:lnTo>
                  <a:lnTo>
                    <a:pt x="339" y="75"/>
                  </a:lnTo>
                  <a:lnTo>
                    <a:pt x="340" y="79"/>
                  </a:lnTo>
                  <a:lnTo>
                    <a:pt x="341" y="84"/>
                  </a:lnTo>
                  <a:lnTo>
                    <a:pt x="342" y="88"/>
                  </a:lnTo>
                  <a:lnTo>
                    <a:pt x="342" y="93"/>
                  </a:lnTo>
                  <a:lnTo>
                    <a:pt x="342" y="98"/>
                  </a:lnTo>
                  <a:lnTo>
                    <a:pt x="341" y="102"/>
                  </a:lnTo>
                  <a:lnTo>
                    <a:pt x="340" y="107"/>
                  </a:lnTo>
                  <a:lnTo>
                    <a:pt x="339" y="111"/>
                  </a:lnTo>
                  <a:lnTo>
                    <a:pt x="333" y="120"/>
                  </a:lnTo>
                  <a:lnTo>
                    <a:pt x="328" y="128"/>
                  </a:lnTo>
                  <a:lnTo>
                    <a:pt x="321" y="136"/>
                  </a:lnTo>
                  <a:lnTo>
                    <a:pt x="312" y="144"/>
                  </a:lnTo>
                  <a:lnTo>
                    <a:pt x="302" y="151"/>
                  </a:lnTo>
                  <a:lnTo>
                    <a:pt x="291" y="159"/>
                  </a:lnTo>
                  <a:lnTo>
                    <a:pt x="279" y="165"/>
                  </a:lnTo>
                  <a:lnTo>
                    <a:pt x="266" y="170"/>
                  </a:lnTo>
                  <a:lnTo>
                    <a:pt x="252" y="175"/>
                  </a:lnTo>
                  <a:lnTo>
                    <a:pt x="237" y="179"/>
                  </a:lnTo>
                  <a:lnTo>
                    <a:pt x="221" y="182"/>
                  </a:lnTo>
                  <a:lnTo>
                    <a:pt x="205" y="184"/>
                  </a:lnTo>
                  <a:lnTo>
                    <a:pt x="188" y="186"/>
                  </a:lnTo>
                  <a:lnTo>
                    <a:pt x="171" y="186"/>
                  </a:lnTo>
                </a:path>
              </a:pathLst>
            </a:custGeom>
            <a:noFill/>
            <a:ln w="0">
              <a:solidFill>
                <a:srgbClr val="000000"/>
              </a:solidFill>
              <a:prstDash val="solid"/>
              <a:round/>
              <a:headEnd/>
              <a:tailEnd/>
            </a:ln>
          </p:spPr>
          <p:txBody>
            <a:bodyPr/>
            <a:lstStyle/>
            <a:p>
              <a:endParaRPr lang="fr-FR"/>
            </a:p>
          </p:txBody>
        </p:sp>
        <p:sp>
          <p:nvSpPr>
            <p:cNvPr id="18" name="Freeform 18"/>
            <p:cNvSpPr>
              <a:spLocks/>
            </p:cNvSpPr>
            <p:nvPr/>
          </p:nvSpPr>
          <p:spPr bwMode="auto">
            <a:xfrm>
              <a:off x="4501" y="3493"/>
              <a:ext cx="206" cy="106"/>
            </a:xfrm>
            <a:custGeom>
              <a:avLst/>
              <a:gdLst/>
              <a:ahLst/>
              <a:cxnLst>
                <a:cxn ang="0">
                  <a:pos x="184" y="212"/>
                </a:cxn>
                <a:cxn ang="0">
                  <a:pos x="145" y="207"/>
                </a:cxn>
                <a:cxn ang="0">
                  <a:pos x="108" y="199"/>
                </a:cxn>
                <a:cxn ang="0">
                  <a:pos x="75" y="188"/>
                </a:cxn>
                <a:cxn ang="0">
                  <a:pos x="47" y="173"/>
                </a:cxn>
                <a:cxn ang="0">
                  <a:pos x="26" y="157"/>
                </a:cxn>
                <a:cxn ang="0">
                  <a:pos x="9" y="138"/>
                </a:cxn>
                <a:cxn ang="0">
                  <a:pos x="4" y="128"/>
                </a:cxn>
                <a:cxn ang="0">
                  <a:pos x="1" y="117"/>
                </a:cxn>
                <a:cxn ang="0">
                  <a:pos x="0" y="106"/>
                </a:cxn>
                <a:cxn ang="0">
                  <a:pos x="1" y="95"/>
                </a:cxn>
                <a:cxn ang="0">
                  <a:pos x="4" y="85"/>
                </a:cxn>
                <a:cxn ang="0">
                  <a:pos x="9" y="75"/>
                </a:cxn>
                <a:cxn ang="0">
                  <a:pos x="26" y="56"/>
                </a:cxn>
                <a:cxn ang="0">
                  <a:pos x="47" y="40"/>
                </a:cxn>
                <a:cxn ang="0">
                  <a:pos x="75" y="24"/>
                </a:cxn>
                <a:cxn ang="0">
                  <a:pos x="108" y="13"/>
                </a:cxn>
                <a:cxn ang="0">
                  <a:pos x="145" y="5"/>
                </a:cxn>
                <a:cxn ang="0">
                  <a:pos x="184" y="1"/>
                </a:cxn>
                <a:cxn ang="0">
                  <a:pos x="227" y="1"/>
                </a:cxn>
                <a:cxn ang="0">
                  <a:pos x="266" y="5"/>
                </a:cxn>
                <a:cxn ang="0">
                  <a:pos x="304" y="13"/>
                </a:cxn>
                <a:cxn ang="0">
                  <a:pos x="336" y="24"/>
                </a:cxn>
                <a:cxn ang="0">
                  <a:pos x="364" y="40"/>
                </a:cxn>
                <a:cxn ang="0">
                  <a:pos x="386" y="56"/>
                </a:cxn>
                <a:cxn ang="0">
                  <a:pos x="402" y="75"/>
                </a:cxn>
                <a:cxn ang="0">
                  <a:pos x="407" y="85"/>
                </a:cxn>
                <a:cxn ang="0">
                  <a:pos x="410" y="95"/>
                </a:cxn>
                <a:cxn ang="0">
                  <a:pos x="411" y="106"/>
                </a:cxn>
                <a:cxn ang="0">
                  <a:pos x="410" y="117"/>
                </a:cxn>
                <a:cxn ang="0">
                  <a:pos x="407" y="128"/>
                </a:cxn>
                <a:cxn ang="0">
                  <a:pos x="402" y="138"/>
                </a:cxn>
                <a:cxn ang="0">
                  <a:pos x="386" y="157"/>
                </a:cxn>
                <a:cxn ang="0">
                  <a:pos x="364" y="173"/>
                </a:cxn>
                <a:cxn ang="0">
                  <a:pos x="336" y="188"/>
                </a:cxn>
                <a:cxn ang="0">
                  <a:pos x="304" y="199"/>
                </a:cxn>
                <a:cxn ang="0">
                  <a:pos x="266" y="207"/>
                </a:cxn>
                <a:cxn ang="0">
                  <a:pos x="227" y="212"/>
                </a:cxn>
              </a:cxnLst>
              <a:rect l="0" t="0" r="r" b="b"/>
              <a:pathLst>
                <a:path w="411" h="213">
                  <a:moveTo>
                    <a:pt x="206" y="213"/>
                  </a:moveTo>
                  <a:lnTo>
                    <a:pt x="184" y="212"/>
                  </a:lnTo>
                  <a:lnTo>
                    <a:pt x="164" y="211"/>
                  </a:lnTo>
                  <a:lnTo>
                    <a:pt x="145" y="207"/>
                  </a:lnTo>
                  <a:lnTo>
                    <a:pt x="126" y="204"/>
                  </a:lnTo>
                  <a:lnTo>
                    <a:pt x="108" y="199"/>
                  </a:lnTo>
                  <a:lnTo>
                    <a:pt x="91" y="194"/>
                  </a:lnTo>
                  <a:lnTo>
                    <a:pt x="75" y="188"/>
                  </a:lnTo>
                  <a:lnTo>
                    <a:pt x="61" y="181"/>
                  </a:lnTo>
                  <a:lnTo>
                    <a:pt x="47" y="173"/>
                  </a:lnTo>
                  <a:lnTo>
                    <a:pt x="36" y="165"/>
                  </a:lnTo>
                  <a:lnTo>
                    <a:pt x="26" y="157"/>
                  </a:lnTo>
                  <a:lnTo>
                    <a:pt x="16" y="147"/>
                  </a:lnTo>
                  <a:lnTo>
                    <a:pt x="9" y="138"/>
                  </a:lnTo>
                  <a:lnTo>
                    <a:pt x="6" y="133"/>
                  </a:lnTo>
                  <a:lnTo>
                    <a:pt x="4" y="128"/>
                  </a:lnTo>
                  <a:lnTo>
                    <a:pt x="2" y="123"/>
                  </a:lnTo>
                  <a:lnTo>
                    <a:pt x="1" y="117"/>
                  </a:lnTo>
                  <a:lnTo>
                    <a:pt x="0" y="111"/>
                  </a:lnTo>
                  <a:lnTo>
                    <a:pt x="0" y="106"/>
                  </a:lnTo>
                  <a:lnTo>
                    <a:pt x="0" y="101"/>
                  </a:lnTo>
                  <a:lnTo>
                    <a:pt x="1" y="95"/>
                  </a:lnTo>
                  <a:lnTo>
                    <a:pt x="2" y="90"/>
                  </a:lnTo>
                  <a:lnTo>
                    <a:pt x="4" y="85"/>
                  </a:lnTo>
                  <a:lnTo>
                    <a:pt x="6" y="80"/>
                  </a:lnTo>
                  <a:lnTo>
                    <a:pt x="9" y="75"/>
                  </a:lnTo>
                  <a:lnTo>
                    <a:pt x="16" y="66"/>
                  </a:lnTo>
                  <a:lnTo>
                    <a:pt x="26" y="56"/>
                  </a:lnTo>
                  <a:lnTo>
                    <a:pt x="36" y="48"/>
                  </a:lnTo>
                  <a:lnTo>
                    <a:pt x="47" y="40"/>
                  </a:lnTo>
                  <a:lnTo>
                    <a:pt x="61" y="31"/>
                  </a:lnTo>
                  <a:lnTo>
                    <a:pt x="75" y="24"/>
                  </a:lnTo>
                  <a:lnTo>
                    <a:pt x="91" y="18"/>
                  </a:lnTo>
                  <a:lnTo>
                    <a:pt x="108" y="13"/>
                  </a:lnTo>
                  <a:lnTo>
                    <a:pt x="126" y="8"/>
                  </a:lnTo>
                  <a:lnTo>
                    <a:pt x="145" y="5"/>
                  </a:lnTo>
                  <a:lnTo>
                    <a:pt x="164" y="2"/>
                  </a:lnTo>
                  <a:lnTo>
                    <a:pt x="184" y="1"/>
                  </a:lnTo>
                  <a:lnTo>
                    <a:pt x="206" y="0"/>
                  </a:lnTo>
                  <a:lnTo>
                    <a:pt x="227" y="1"/>
                  </a:lnTo>
                  <a:lnTo>
                    <a:pt x="247" y="2"/>
                  </a:lnTo>
                  <a:lnTo>
                    <a:pt x="266" y="5"/>
                  </a:lnTo>
                  <a:lnTo>
                    <a:pt x="286" y="8"/>
                  </a:lnTo>
                  <a:lnTo>
                    <a:pt x="304" y="13"/>
                  </a:lnTo>
                  <a:lnTo>
                    <a:pt x="320" y="18"/>
                  </a:lnTo>
                  <a:lnTo>
                    <a:pt x="336" y="24"/>
                  </a:lnTo>
                  <a:lnTo>
                    <a:pt x="351" y="31"/>
                  </a:lnTo>
                  <a:lnTo>
                    <a:pt x="364" y="40"/>
                  </a:lnTo>
                  <a:lnTo>
                    <a:pt x="376" y="48"/>
                  </a:lnTo>
                  <a:lnTo>
                    <a:pt x="386" y="56"/>
                  </a:lnTo>
                  <a:lnTo>
                    <a:pt x="395" y="66"/>
                  </a:lnTo>
                  <a:lnTo>
                    <a:pt x="402" y="75"/>
                  </a:lnTo>
                  <a:lnTo>
                    <a:pt x="405" y="80"/>
                  </a:lnTo>
                  <a:lnTo>
                    <a:pt x="407" y="85"/>
                  </a:lnTo>
                  <a:lnTo>
                    <a:pt x="409" y="90"/>
                  </a:lnTo>
                  <a:lnTo>
                    <a:pt x="410" y="95"/>
                  </a:lnTo>
                  <a:lnTo>
                    <a:pt x="411" y="101"/>
                  </a:lnTo>
                  <a:lnTo>
                    <a:pt x="411" y="106"/>
                  </a:lnTo>
                  <a:lnTo>
                    <a:pt x="411" y="111"/>
                  </a:lnTo>
                  <a:lnTo>
                    <a:pt x="410" y="117"/>
                  </a:lnTo>
                  <a:lnTo>
                    <a:pt x="409" y="123"/>
                  </a:lnTo>
                  <a:lnTo>
                    <a:pt x="407" y="128"/>
                  </a:lnTo>
                  <a:lnTo>
                    <a:pt x="405" y="133"/>
                  </a:lnTo>
                  <a:lnTo>
                    <a:pt x="402" y="138"/>
                  </a:lnTo>
                  <a:lnTo>
                    <a:pt x="395" y="147"/>
                  </a:lnTo>
                  <a:lnTo>
                    <a:pt x="386" y="157"/>
                  </a:lnTo>
                  <a:lnTo>
                    <a:pt x="376" y="165"/>
                  </a:lnTo>
                  <a:lnTo>
                    <a:pt x="364" y="173"/>
                  </a:lnTo>
                  <a:lnTo>
                    <a:pt x="351" y="181"/>
                  </a:lnTo>
                  <a:lnTo>
                    <a:pt x="336" y="188"/>
                  </a:lnTo>
                  <a:lnTo>
                    <a:pt x="320" y="194"/>
                  </a:lnTo>
                  <a:lnTo>
                    <a:pt x="304" y="199"/>
                  </a:lnTo>
                  <a:lnTo>
                    <a:pt x="286" y="204"/>
                  </a:lnTo>
                  <a:lnTo>
                    <a:pt x="266" y="207"/>
                  </a:lnTo>
                  <a:lnTo>
                    <a:pt x="247" y="211"/>
                  </a:lnTo>
                  <a:lnTo>
                    <a:pt x="227" y="212"/>
                  </a:lnTo>
                  <a:lnTo>
                    <a:pt x="206" y="213"/>
                  </a:lnTo>
                </a:path>
              </a:pathLst>
            </a:custGeom>
            <a:noFill/>
            <a:ln w="0">
              <a:solidFill>
                <a:srgbClr val="000000"/>
              </a:solidFill>
              <a:prstDash val="solid"/>
              <a:round/>
              <a:headEnd/>
              <a:tailEnd/>
            </a:ln>
          </p:spPr>
          <p:txBody>
            <a:bodyPr/>
            <a:lstStyle/>
            <a:p>
              <a:endParaRPr lang="fr-FR"/>
            </a:p>
          </p:txBody>
        </p:sp>
        <p:sp>
          <p:nvSpPr>
            <p:cNvPr id="19" name="Freeform 19"/>
            <p:cNvSpPr>
              <a:spLocks/>
            </p:cNvSpPr>
            <p:nvPr/>
          </p:nvSpPr>
          <p:spPr bwMode="auto">
            <a:xfrm>
              <a:off x="5062" y="3525"/>
              <a:ext cx="178" cy="124"/>
            </a:xfrm>
            <a:custGeom>
              <a:avLst/>
              <a:gdLst/>
              <a:ahLst/>
              <a:cxnLst>
                <a:cxn ang="0">
                  <a:pos x="160" y="248"/>
                </a:cxn>
                <a:cxn ang="0">
                  <a:pos x="126" y="243"/>
                </a:cxn>
                <a:cxn ang="0">
                  <a:pos x="93" y="234"/>
                </a:cxn>
                <a:cxn ang="0">
                  <a:pos x="65" y="220"/>
                </a:cxn>
                <a:cxn ang="0">
                  <a:pos x="41" y="203"/>
                </a:cxn>
                <a:cxn ang="0">
                  <a:pos x="21" y="183"/>
                </a:cxn>
                <a:cxn ang="0">
                  <a:pos x="8" y="161"/>
                </a:cxn>
                <a:cxn ang="0">
                  <a:pos x="1" y="136"/>
                </a:cxn>
                <a:cxn ang="0">
                  <a:pos x="1" y="112"/>
                </a:cxn>
                <a:cxn ang="0">
                  <a:pos x="8" y="88"/>
                </a:cxn>
                <a:cxn ang="0">
                  <a:pos x="21" y="66"/>
                </a:cxn>
                <a:cxn ang="0">
                  <a:pos x="41" y="45"/>
                </a:cxn>
                <a:cxn ang="0">
                  <a:pos x="65" y="28"/>
                </a:cxn>
                <a:cxn ang="0">
                  <a:pos x="93" y="15"/>
                </a:cxn>
                <a:cxn ang="0">
                  <a:pos x="126" y="6"/>
                </a:cxn>
                <a:cxn ang="0">
                  <a:pos x="160" y="1"/>
                </a:cxn>
                <a:cxn ang="0">
                  <a:pos x="196" y="1"/>
                </a:cxn>
                <a:cxn ang="0">
                  <a:pos x="231" y="6"/>
                </a:cxn>
                <a:cxn ang="0">
                  <a:pos x="263" y="15"/>
                </a:cxn>
                <a:cxn ang="0">
                  <a:pos x="292" y="28"/>
                </a:cxn>
                <a:cxn ang="0">
                  <a:pos x="316" y="45"/>
                </a:cxn>
                <a:cxn ang="0">
                  <a:pos x="335" y="66"/>
                </a:cxn>
                <a:cxn ang="0">
                  <a:pos x="348" y="88"/>
                </a:cxn>
                <a:cxn ang="0">
                  <a:pos x="355" y="112"/>
                </a:cxn>
                <a:cxn ang="0">
                  <a:pos x="355" y="136"/>
                </a:cxn>
                <a:cxn ang="0">
                  <a:pos x="348" y="161"/>
                </a:cxn>
                <a:cxn ang="0">
                  <a:pos x="335" y="183"/>
                </a:cxn>
                <a:cxn ang="0">
                  <a:pos x="316" y="203"/>
                </a:cxn>
                <a:cxn ang="0">
                  <a:pos x="292" y="220"/>
                </a:cxn>
                <a:cxn ang="0">
                  <a:pos x="263" y="234"/>
                </a:cxn>
                <a:cxn ang="0">
                  <a:pos x="231" y="243"/>
                </a:cxn>
                <a:cxn ang="0">
                  <a:pos x="196" y="248"/>
                </a:cxn>
              </a:cxnLst>
              <a:rect l="0" t="0" r="r" b="b"/>
              <a:pathLst>
                <a:path w="356" h="249">
                  <a:moveTo>
                    <a:pt x="178" y="249"/>
                  </a:moveTo>
                  <a:lnTo>
                    <a:pt x="160" y="248"/>
                  </a:lnTo>
                  <a:lnTo>
                    <a:pt x="143" y="246"/>
                  </a:lnTo>
                  <a:lnTo>
                    <a:pt x="126" y="243"/>
                  </a:lnTo>
                  <a:lnTo>
                    <a:pt x="109" y="239"/>
                  </a:lnTo>
                  <a:lnTo>
                    <a:pt x="93" y="234"/>
                  </a:lnTo>
                  <a:lnTo>
                    <a:pt x="79" y="227"/>
                  </a:lnTo>
                  <a:lnTo>
                    <a:pt x="65" y="220"/>
                  </a:lnTo>
                  <a:lnTo>
                    <a:pt x="53" y="212"/>
                  </a:lnTo>
                  <a:lnTo>
                    <a:pt x="41" y="203"/>
                  </a:lnTo>
                  <a:lnTo>
                    <a:pt x="31" y="193"/>
                  </a:lnTo>
                  <a:lnTo>
                    <a:pt x="21" y="183"/>
                  </a:lnTo>
                  <a:lnTo>
                    <a:pt x="14" y="172"/>
                  </a:lnTo>
                  <a:lnTo>
                    <a:pt x="8" y="161"/>
                  </a:lnTo>
                  <a:lnTo>
                    <a:pt x="4" y="150"/>
                  </a:lnTo>
                  <a:lnTo>
                    <a:pt x="1" y="136"/>
                  </a:lnTo>
                  <a:lnTo>
                    <a:pt x="0" y="124"/>
                  </a:lnTo>
                  <a:lnTo>
                    <a:pt x="1" y="112"/>
                  </a:lnTo>
                  <a:lnTo>
                    <a:pt x="4" y="99"/>
                  </a:lnTo>
                  <a:lnTo>
                    <a:pt x="8" y="88"/>
                  </a:lnTo>
                  <a:lnTo>
                    <a:pt x="14" y="77"/>
                  </a:lnTo>
                  <a:lnTo>
                    <a:pt x="21" y="66"/>
                  </a:lnTo>
                  <a:lnTo>
                    <a:pt x="31" y="55"/>
                  </a:lnTo>
                  <a:lnTo>
                    <a:pt x="41" y="45"/>
                  </a:lnTo>
                  <a:lnTo>
                    <a:pt x="53" y="36"/>
                  </a:lnTo>
                  <a:lnTo>
                    <a:pt x="65" y="28"/>
                  </a:lnTo>
                  <a:lnTo>
                    <a:pt x="79" y="21"/>
                  </a:lnTo>
                  <a:lnTo>
                    <a:pt x="93" y="15"/>
                  </a:lnTo>
                  <a:lnTo>
                    <a:pt x="109" y="10"/>
                  </a:lnTo>
                  <a:lnTo>
                    <a:pt x="126" y="6"/>
                  </a:lnTo>
                  <a:lnTo>
                    <a:pt x="143" y="3"/>
                  </a:lnTo>
                  <a:lnTo>
                    <a:pt x="160" y="1"/>
                  </a:lnTo>
                  <a:lnTo>
                    <a:pt x="178" y="0"/>
                  </a:lnTo>
                  <a:lnTo>
                    <a:pt x="196" y="1"/>
                  </a:lnTo>
                  <a:lnTo>
                    <a:pt x="214" y="3"/>
                  </a:lnTo>
                  <a:lnTo>
                    <a:pt x="231" y="6"/>
                  </a:lnTo>
                  <a:lnTo>
                    <a:pt x="247" y="10"/>
                  </a:lnTo>
                  <a:lnTo>
                    <a:pt x="263" y="15"/>
                  </a:lnTo>
                  <a:lnTo>
                    <a:pt x="277" y="21"/>
                  </a:lnTo>
                  <a:lnTo>
                    <a:pt x="292" y="28"/>
                  </a:lnTo>
                  <a:lnTo>
                    <a:pt x="304" y="36"/>
                  </a:lnTo>
                  <a:lnTo>
                    <a:pt x="316" y="45"/>
                  </a:lnTo>
                  <a:lnTo>
                    <a:pt x="326" y="55"/>
                  </a:lnTo>
                  <a:lnTo>
                    <a:pt x="335" y="66"/>
                  </a:lnTo>
                  <a:lnTo>
                    <a:pt x="342" y="77"/>
                  </a:lnTo>
                  <a:lnTo>
                    <a:pt x="348" y="88"/>
                  </a:lnTo>
                  <a:lnTo>
                    <a:pt x="352" y="99"/>
                  </a:lnTo>
                  <a:lnTo>
                    <a:pt x="355" y="112"/>
                  </a:lnTo>
                  <a:lnTo>
                    <a:pt x="356" y="124"/>
                  </a:lnTo>
                  <a:lnTo>
                    <a:pt x="355" y="136"/>
                  </a:lnTo>
                  <a:lnTo>
                    <a:pt x="352" y="150"/>
                  </a:lnTo>
                  <a:lnTo>
                    <a:pt x="348" y="161"/>
                  </a:lnTo>
                  <a:lnTo>
                    <a:pt x="342" y="172"/>
                  </a:lnTo>
                  <a:lnTo>
                    <a:pt x="335" y="183"/>
                  </a:lnTo>
                  <a:lnTo>
                    <a:pt x="326" y="193"/>
                  </a:lnTo>
                  <a:lnTo>
                    <a:pt x="316" y="203"/>
                  </a:lnTo>
                  <a:lnTo>
                    <a:pt x="304" y="212"/>
                  </a:lnTo>
                  <a:lnTo>
                    <a:pt x="292" y="220"/>
                  </a:lnTo>
                  <a:lnTo>
                    <a:pt x="277" y="227"/>
                  </a:lnTo>
                  <a:lnTo>
                    <a:pt x="263" y="234"/>
                  </a:lnTo>
                  <a:lnTo>
                    <a:pt x="247" y="239"/>
                  </a:lnTo>
                  <a:lnTo>
                    <a:pt x="231" y="243"/>
                  </a:lnTo>
                  <a:lnTo>
                    <a:pt x="214" y="246"/>
                  </a:lnTo>
                  <a:lnTo>
                    <a:pt x="196" y="248"/>
                  </a:lnTo>
                  <a:lnTo>
                    <a:pt x="178" y="249"/>
                  </a:lnTo>
                </a:path>
              </a:pathLst>
            </a:custGeom>
            <a:noFill/>
            <a:ln w="0">
              <a:solidFill>
                <a:srgbClr val="000000"/>
              </a:solidFill>
              <a:prstDash val="solid"/>
              <a:round/>
              <a:headEnd/>
              <a:tailEnd/>
            </a:ln>
          </p:spPr>
          <p:txBody>
            <a:bodyPr/>
            <a:lstStyle/>
            <a:p>
              <a:endParaRPr lang="fr-FR"/>
            </a:p>
          </p:txBody>
        </p:sp>
        <p:sp>
          <p:nvSpPr>
            <p:cNvPr id="20" name="Freeform 20"/>
            <p:cNvSpPr>
              <a:spLocks/>
            </p:cNvSpPr>
            <p:nvPr/>
          </p:nvSpPr>
          <p:spPr bwMode="auto">
            <a:xfrm>
              <a:off x="4755" y="3698"/>
              <a:ext cx="163" cy="107"/>
            </a:xfrm>
            <a:custGeom>
              <a:avLst/>
              <a:gdLst/>
              <a:ahLst/>
              <a:cxnLst>
                <a:cxn ang="0">
                  <a:pos x="148" y="211"/>
                </a:cxn>
                <a:cxn ang="0">
                  <a:pos x="115" y="207"/>
                </a:cxn>
                <a:cxn ang="0">
                  <a:pos x="86" y="199"/>
                </a:cxn>
                <a:cxn ang="0">
                  <a:pos x="60" y="188"/>
                </a:cxn>
                <a:cxn ang="0">
                  <a:pos x="38" y="173"/>
                </a:cxn>
                <a:cxn ang="0">
                  <a:pos x="20" y="157"/>
                </a:cxn>
                <a:cxn ang="0">
                  <a:pos x="7" y="137"/>
                </a:cxn>
                <a:cxn ang="0">
                  <a:pos x="1" y="117"/>
                </a:cxn>
                <a:cxn ang="0">
                  <a:pos x="1" y="95"/>
                </a:cxn>
                <a:cxn ang="0">
                  <a:pos x="7" y="75"/>
                </a:cxn>
                <a:cxn ang="0">
                  <a:pos x="20" y="55"/>
                </a:cxn>
                <a:cxn ang="0">
                  <a:pos x="38" y="39"/>
                </a:cxn>
                <a:cxn ang="0">
                  <a:pos x="60" y="24"/>
                </a:cxn>
                <a:cxn ang="0">
                  <a:pos x="86" y="13"/>
                </a:cxn>
                <a:cxn ang="0">
                  <a:pos x="115" y="5"/>
                </a:cxn>
                <a:cxn ang="0">
                  <a:pos x="148" y="1"/>
                </a:cxn>
                <a:cxn ang="0">
                  <a:pos x="180" y="1"/>
                </a:cxn>
                <a:cxn ang="0">
                  <a:pos x="213" y="5"/>
                </a:cxn>
                <a:cxn ang="0">
                  <a:pos x="242" y="13"/>
                </a:cxn>
                <a:cxn ang="0">
                  <a:pos x="268" y="24"/>
                </a:cxn>
                <a:cxn ang="0">
                  <a:pos x="290" y="39"/>
                </a:cxn>
                <a:cxn ang="0">
                  <a:pos x="308" y="55"/>
                </a:cxn>
                <a:cxn ang="0">
                  <a:pos x="321" y="75"/>
                </a:cxn>
                <a:cxn ang="0">
                  <a:pos x="327" y="95"/>
                </a:cxn>
                <a:cxn ang="0">
                  <a:pos x="327" y="117"/>
                </a:cxn>
                <a:cxn ang="0">
                  <a:pos x="321" y="137"/>
                </a:cxn>
                <a:cxn ang="0">
                  <a:pos x="308" y="157"/>
                </a:cxn>
                <a:cxn ang="0">
                  <a:pos x="290" y="173"/>
                </a:cxn>
                <a:cxn ang="0">
                  <a:pos x="268" y="188"/>
                </a:cxn>
                <a:cxn ang="0">
                  <a:pos x="242" y="199"/>
                </a:cxn>
                <a:cxn ang="0">
                  <a:pos x="213" y="207"/>
                </a:cxn>
                <a:cxn ang="0">
                  <a:pos x="180" y="211"/>
                </a:cxn>
              </a:cxnLst>
              <a:rect l="0" t="0" r="r" b="b"/>
              <a:pathLst>
                <a:path w="328" h="212">
                  <a:moveTo>
                    <a:pt x="164" y="212"/>
                  </a:moveTo>
                  <a:lnTo>
                    <a:pt x="148" y="211"/>
                  </a:lnTo>
                  <a:lnTo>
                    <a:pt x="131" y="210"/>
                  </a:lnTo>
                  <a:lnTo>
                    <a:pt x="115" y="207"/>
                  </a:lnTo>
                  <a:lnTo>
                    <a:pt x="100" y="204"/>
                  </a:lnTo>
                  <a:lnTo>
                    <a:pt x="86" y="199"/>
                  </a:lnTo>
                  <a:lnTo>
                    <a:pt x="73" y="194"/>
                  </a:lnTo>
                  <a:lnTo>
                    <a:pt x="60" y="188"/>
                  </a:lnTo>
                  <a:lnTo>
                    <a:pt x="49" y="181"/>
                  </a:lnTo>
                  <a:lnTo>
                    <a:pt x="38" y="173"/>
                  </a:lnTo>
                  <a:lnTo>
                    <a:pt x="28" y="165"/>
                  </a:lnTo>
                  <a:lnTo>
                    <a:pt x="20" y="157"/>
                  </a:lnTo>
                  <a:lnTo>
                    <a:pt x="13" y="146"/>
                  </a:lnTo>
                  <a:lnTo>
                    <a:pt x="7" y="137"/>
                  </a:lnTo>
                  <a:lnTo>
                    <a:pt x="3" y="127"/>
                  </a:lnTo>
                  <a:lnTo>
                    <a:pt x="1" y="117"/>
                  </a:lnTo>
                  <a:lnTo>
                    <a:pt x="0" y="106"/>
                  </a:lnTo>
                  <a:lnTo>
                    <a:pt x="1" y="95"/>
                  </a:lnTo>
                  <a:lnTo>
                    <a:pt x="3" y="85"/>
                  </a:lnTo>
                  <a:lnTo>
                    <a:pt x="7" y="75"/>
                  </a:lnTo>
                  <a:lnTo>
                    <a:pt x="13" y="66"/>
                  </a:lnTo>
                  <a:lnTo>
                    <a:pt x="20" y="55"/>
                  </a:lnTo>
                  <a:lnTo>
                    <a:pt x="28" y="47"/>
                  </a:lnTo>
                  <a:lnTo>
                    <a:pt x="38" y="39"/>
                  </a:lnTo>
                  <a:lnTo>
                    <a:pt x="49" y="31"/>
                  </a:lnTo>
                  <a:lnTo>
                    <a:pt x="60" y="24"/>
                  </a:lnTo>
                  <a:lnTo>
                    <a:pt x="73" y="18"/>
                  </a:lnTo>
                  <a:lnTo>
                    <a:pt x="86" y="13"/>
                  </a:lnTo>
                  <a:lnTo>
                    <a:pt x="100" y="8"/>
                  </a:lnTo>
                  <a:lnTo>
                    <a:pt x="115" y="5"/>
                  </a:lnTo>
                  <a:lnTo>
                    <a:pt x="131" y="2"/>
                  </a:lnTo>
                  <a:lnTo>
                    <a:pt x="148" y="1"/>
                  </a:lnTo>
                  <a:lnTo>
                    <a:pt x="164" y="0"/>
                  </a:lnTo>
                  <a:lnTo>
                    <a:pt x="180" y="1"/>
                  </a:lnTo>
                  <a:lnTo>
                    <a:pt x="197" y="2"/>
                  </a:lnTo>
                  <a:lnTo>
                    <a:pt x="213" y="5"/>
                  </a:lnTo>
                  <a:lnTo>
                    <a:pt x="228" y="8"/>
                  </a:lnTo>
                  <a:lnTo>
                    <a:pt x="242" y="13"/>
                  </a:lnTo>
                  <a:lnTo>
                    <a:pt x="255" y="18"/>
                  </a:lnTo>
                  <a:lnTo>
                    <a:pt x="268" y="24"/>
                  </a:lnTo>
                  <a:lnTo>
                    <a:pt x="279" y="31"/>
                  </a:lnTo>
                  <a:lnTo>
                    <a:pt x="290" y="39"/>
                  </a:lnTo>
                  <a:lnTo>
                    <a:pt x="300" y="47"/>
                  </a:lnTo>
                  <a:lnTo>
                    <a:pt x="308" y="55"/>
                  </a:lnTo>
                  <a:lnTo>
                    <a:pt x="315" y="66"/>
                  </a:lnTo>
                  <a:lnTo>
                    <a:pt x="321" y="75"/>
                  </a:lnTo>
                  <a:lnTo>
                    <a:pt x="325" y="85"/>
                  </a:lnTo>
                  <a:lnTo>
                    <a:pt x="327" y="95"/>
                  </a:lnTo>
                  <a:lnTo>
                    <a:pt x="328" y="106"/>
                  </a:lnTo>
                  <a:lnTo>
                    <a:pt x="327" y="117"/>
                  </a:lnTo>
                  <a:lnTo>
                    <a:pt x="325" y="127"/>
                  </a:lnTo>
                  <a:lnTo>
                    <a:pt x="321" y="137"/>
                  </a:lnTo>
                  <a:lnTo>
                    <a:pt x="315" y="146"/>
                  </a:lnTo>
                  <a:lnTo>
                    <a:pt x="308" y="157"/>
                  </a:lnTo>
                  <a:lnTo>
                    <a:pt x="300" y="165"/>
                  </a:lnTo>
                  <a:lnTo>
                    <a:pt x="290" y="173"/>
                  </a:lnTo>
                  <a:lnTo>
                    <a:pt x="279" y="181"/>
                  </a:lnTo>
                  <a:lnTo>
                    <a:pt x="268" y="188"/>
                  </a:lnTo>
                  <a:lnTo>
                    <a:pt x="255" y="194"/>
                  </a:lnTo>
                  <a:lnTo>
                    <a:pt x="242" y="199"/>
                  </a:lnTo>
                  <a:lnTo>
                    <a:pt x="228" y="204"/>
                  </a:lnTo>
                  <a:lnTo>
                    <a:pt x="213" y="207"/>
                  </a:lnTo>
                  <a:lnTo>
                    <a:pt x="197" y="210"/>
                  </a:lnTo>
                  <a:lnTo>
                    <a:pt x="180" y="211"/>
                  </a:lnTo>
                  <a:lnTo>
                    <a:pt x="164" y="212"/>
                  </a:lnTo>
                </a:path>
              </a:pathLst>
            </a:custGeom>
            <a:noFill/>
            <a:ln w="0">
              <a:solidFill>
                <a:srgbClr val="000000"/>
              </a:solidFill>
              <a:prstDash val="solid"/>
              <a:round/>
              <a:headEnd/>
              <a:tailEnd/>
            </a:ln>
          </p:spPr>
          <p:txBody>
            <a:bodyPr/>
            <a:lstStyle/>
            <a:p>
              <a:endParaRPr lang="fr-FR"/>
            </a:p>
          </p:txBody>
        </p:sp>
        <p:sp>
          <p:nvSpPr>
            <p:cNvPr id="21" name="Freeform 21"/>
            <p:cNvSpPr>
              <a:spLocks/>
            </p:cNvSpPr>
            <p:nvPr/>
          </p:nvSpPr>
          <p:spPr bwMode="auto">
            <a:xfrm>
              <a:off x="5006" y="3892"/>
              <a:ext cx="165" cy="106"/>
            </a:xfrm>
            <a:custGeom>
              <a:avLst/>
              <a:gdLst/>
              <a:ahLst/>
              <a:cxnLst>
                <a:cxn ang="0">
                  <a:pos x="148" y="212"/>
                </a:cxn>
                <a:cxn ang="0">
                  <a:pos x="116" y="208"/>
                </a:cxn>
                <a:cxn ang="0">
                  <a:pos x="86" y="199"/>
                </a:cxn>
                <a:cxn ang="0">
                  <a:pos x="60" y="188"/>
                </a:cxn>
                <a:cxn ang="0">
                  <a:pos x="37" y="173"/>
                </a:cxn>
                <a:cxn ang="0">
                  <a:pos x="20" y="157"/>
                </a:cxn>
                <a:cxn ang="0">
                  <a:pos x="7" y="138"/>
                </a:cxn>
                <a:cxn ang="0">
                  <a:pos x="1" y="118"/>
                </a:cxn>
                <a:cxn ang="0">
                  <a:pos x="1" y="95"/>
                </a:cxn>
                <a:cxn ang="0">
                  <a:pos x="7" y="75"/>
                </a:cxn>
                <a:cxn ang="0">
                  <a:pos x="20" y="56"/>
                </a:cxn>
                <a:cxn ang="0">
                  <a:pos x="37" y="40"/>
                </a:cxn>
                <a:cxn ang="0">
                  <a:pos x="60" y="24"/>
                </a:cxn>
                <a:cxn ang="0">
                  <a:pos x="86" y="13"/>
                </a:cxn>
                <a:cxn ang="0">
                  <a:pos x="116" y="5"/>
                </a:cxn>
                <a:cxn ang="0">
                  <a:pos x="148" y="1"/>
                </a:cxn>
                <a:cxn ang="0">
                  <a:pos x="182" y="1"/>
                </a:cxn>
                <a:cxn ang="0">
                  <a:pos x="213" y="5"/>
                </a:cxn>
                <a:cxn ang="0">
                  <a:pos x="244" y="13"/>
                </a:cxn>
                <a:cxn ang="0">
                  <a:pos x="270" y="24"/>
                </a:cxn>
                <a:cxn ang="0">
                  <a:pos x="292" y="40"/>
                </a:cxn>
                <a:cxn ang="0">
                  <a:pos x="309" y="56"/>
                </a:cxn>
                <a:cxn ang="0">
                  <a:pos x="323" y="75"/>
                </a:cxn>
                <a:cxn ang="0">
                  <a:pos x="329" y="95"/>
                </a:cxn>
                <a:cxn ang="0">
                  <a:pos x="329" y="118"/>
                </a:cxn>
                <a:cxn ang="0">
                  <a:pos x="323" y="138"/>
                </a:cxn>
                <a:cxn ang="0">
                  <a:pos x="309" y="157"/>
                </a:cxn>
                <a:cxn ang="0">
                  <a:pos x="292" y="173"/>
                </a:cxn>
                <a:cxn ang="0">
                  <a:pos x="270" y="188"/>
                </a:cxn>
                <a:cxn ang="0">
                  <a:pos x="244" y="199"/>
                </a:cxn>
                <a:cxn ang="0">
                  <a:pos x="213" y="208"/>
                </a:cxn>
                <a:cxn ang="0">
                  <a:pos x="182" y="212"/>
                </a:cxn>
              </a:cxnLst>
              <a:rect l="0" t="0" r="r" b="b"/>
              <a:pathLst>
                <a:path w="330" h="213">
                  <a:moveTo>
                    <a:pt x="165" y="213"/>
                  </a:moveTo>
                  <a:lnTo>
                    <a:pt x="148" y="212"/>
                  </a:lnTo>
                  <a:lnTo>
                    <a:pt x="131" y="211"/>
                  </a:lnTo>
                  <a:lnTo>
                    <a:pt x="116" y="208"/>
                  </a:lnTo>
                  <a:lnTo>
                    <a:pt x="101" y="205"/>
                  </a:lnTo>
                  <a:lnTo>
                    <a:pt x="86" y="199"/>
                  </a:lnTo>
                  <a:lnTo>
                    <a:pt x="73" y="194"/>
                  </a:lnTo>
                  <a:lnTo>
                    <a:pt x="60" y="188"/>
                  </a:lnTo>
                  <a:lnTo>
                    <a:pt x="48" y="181"/>
                  </a:lnTo>
                  <a:lnTo>
                    <a:pt x="37" y="173"/>
                  </a:lnTo>
                  <a:lnTo>
                    <a:pt x="28" y="165"/>
                  </a:lnTo>
                  <a:lnTo>
                    <a:pt x="20" y="157"/>
                  </a:lnTo>
                  <a:lnTo>
                    <a:pt x="13" y="147"/>
                  </a:lnTo>
                  <a:lnTo>
                    <a:pt x="7" y="138"/>
                  </a:lnTo>
                  <a:lnTo>
                    <a:pt x="3" y="128"/>
                  </a:lnTo>
                  <a:lnTo>
                    <a:pt x="1" y="118"/>
                  </a:lnTo>
                  <a:lnTo>
                    <a:pt x="0" y="106"/>
                  </a:lnTo>
                  <a:lnTo>
                    <a:pt x="1" y="95"/>
                  </a:lnTo>
                  <a:lnTo>
                    <a:pt x="3" y="85"/>
                  </a:lnTo>
                  <a:lnTo>
                    <a:pt x="7" y="75"/>
                  </a:lnTo>
                  <a:lnTo>
                    <a:pt x="13" y="66"/>
                  </a:lnTo>
                  <a:lnTo>
                    <a:pt x="20" y="56"/>
                  </a:lnTo>
                  <a:lnTo>
                    <a:pt x="28" y="48"/>
                  </a:lnTo>
                  <a:lnTo>
                    <a:pt x="37" y="40"/>
                  </a:lnTo>
                  <a:lnTo>
                    <a:pt x="48" y="32"/>
                  </a:lnTo>
                  <a:lnTo>
                    <a:pt x="60" y="24"/>
                  </a:lnTo>
                  <a:lnTo>
                    <a:pt x="73" y="18"/>
                  </a:lnTo>
                  <a:lnTo>
                    <a:pt x="86" y="13"/>
                  </a:lnTo>
                  <a:lnTo>
                    <a:pt x="101" y="8"/>
                  </a:lnTo>
                  <a:lnTo>
                    <a:pt x="116" y="5"/>
                  </a:lnTo>
                  <a:lnTo>
                    <a:pt x="131" y="2"/>
                  </a:lnTo>
                  <a:lnTo>
                    <a:pt x="148" y="1"/>
                  </a:lnTo>
                  <a:lnTo>
                    <a:pt x="165" y="0"/>
                  </a:lnTo>
                  <a:lnTo>
                    <a:pt x="182" y="1"/>
                  </a:lnTo>
                  <a:lnTo>
                    <a:pt x="198" y="2"/>
                  </a:lnTo>
                  <a:lnTo>
                    <a:pt x="213" y="5"/>
                  </a:lnTo>
                  <a:lnTo>
                    <a:pt x="229" y="8"/>
                  </a:lnTo>
                  <a:lnTo>
                    <a:pt x="244" y="13"/>
                  </a:lnTo>
                  <a:lnTo>
                    <a:pt x="257" y="18"/>
                  </a:lnTo>
                  <a:lnTo>
                    <a:pt x="270" y="24"/>
                  </a:lnTo>
                  <a:lnTo>
                    <a:pt x="281" y="32"/>
                  </a:lnTo>
                  <a:lnTo>
                    <a:pt x="292" y="40"/>
                  </a:lnTo>
                  <a:lnTo>
                    <a:pt x="301" y="48"/>
                  </a:lnTo>
                  <a:lnTo>
                    <a:pt x="309" y="56"/>
                  </a:lnTo>
                  <a:lnTo>
                    <a:pt x="317" y="66"/>
                  </a:lnTo>
                  <a:lnTo>
                    <a:pt x="323" y="75"/>
                  </a:lnTo>
                  <a:lnTo>
                    <a:pt x="327" y="85"/>
                  </a:lnTo>
                  <a:lnTo>
                    <a:pt x="329" y="95"/>
                  </a:lnTo>
                  <a:lnTo>
                    <a:pt x="330" y="106"/>
                  </a:lnTo>
                  <a:lnTo>
                    <a:pt x="329" y="118"/>
                  </a:lnTo>
                  <a:lnTo>
                    <a:pt x="327" y="128"/>
                  </a:lnTo>
                  <a:lnTo>
                    <a:pt x="323" y="138"/>
                  </a:lnTo>
                  <a:lnTo>
                    <a:pt x="317" y="147"/>
                  </a:lnTo>
                  <a:lnTo>
                    <a:pt x="309" y="157"/>
                  </a:lnTo>
                  <a:lnTo>
                    <a:pt x="301" y="165"/>
                  </a:lnTo>
                  <a:lnTo>
                    <a:pt x="292" y="173"/>
                  </a:lnTo>
                  <a:lnTo>
                    <a:pt x="281" y="181"/>
                  </a:lnTo>
                  <a:lnTo>
                    <a:pt x="270" y="188"/>
                  </a:lnTo>
                  <a:lnTo>
                    <a:pt x="257" y="194"/>
                  </a:lnTo>
                  <a:lnTo>
                    <a:pt x="244" y="199"/>
                  </a:lnTo>
                  <a:lnTo>
                    <a:pt x="229" y="205"/>
                  </a:lnTo>
                  <a:lnTo>
                    <a:pt x="213" y="208"/>
                  </a:lnTo>
                  <a:lnTo>
                    <a:pt x="198" y="211"/>
                  </a:lnTo>
                  <a:lnTo>
                    <a:pt x="182" y="212"/>
                  </a:lnTo>
                  <a:lnTo>
                    <a:pt x="165" y="213"/>
                  </a:lnTo>
                </a:path>
              </a:pathLst>
            </a:custGeom>
            <a:noFill/>
            <a:ln w="0">
              <a:solidFill>
                <a:srgbClr val="000000"/>
              </a:solidFill>
              <a:prstDash val="solid"/>
              <a:round/>
              <a:headEnd/>
              <a:tailEnd/>
            </a:ln>
          </p:spPr>
          <p:txBody>
            <a:bodyPr/>
            <a:lstStyle/>
            <a:p>
              <a:endParaRPr lang="fr-FR"/>
            </a:p>
          </p:txBody>
        </p:sp>
        <p:sp>
          <p:nvSpPr>
            <p:cNvPr id="22" name="Freeform 22"/>
            <p:cNvSpPr>
              <a:spLocks/>
            </p:cNvSpPr>
            <p:nvPr/>
          </p:nvSpPr>
          <p:spPr bwMode="auto">
            <a:xfrm>
              <a:off x="4002" y="3749"/>
              <a:ext cx="191" cy="75"/>
            </a:xfrm>
            <a:custGeom>
              <a:avLst/>
              <a:gdLst/>
              <a:ahLst/>
              <a:cxnLst>
                <a:cxn ang="0">
                  <a:pos x="153" y="148"/>
                </a:cxn>
                <a:cxn ang="0">
                  <a:pos x="84" y="137"/>
                </a:cxn>
                <a:cxn ang="0">
                  <a:pos x="56" y="127"/>
                </a:cxn>
                <a:cxn ang="0">
                  <a:pos x="32" y="116"/>
                </a:cxn>
                <a:cxn ang="0">
                  <a:pos x="15" y="103"/>
                </a:cxn>
                <a:cxn ang="0">
                  <a:pos x="6" y="93"/>
                </a:cxn>
                <a:cxn ang="0">
                  <a:pos x="2" y="86"/>
                </a:cxn>
                <a:cxn ang="0">
                  <a:pos x="0" y="79"/>
                </a:cxn>
                <a:cxn ang="0">
                  <a:pos x="0" y="71"/>
                </a:cxn>
                <a:cxn ang="0">
                  <a:pos x="2" y="64"/>
                </a:cxn>
                <a:cxn ang="0">
                  <a:pos x="6" y="57"/>
                </a:cxn>
                <a:cxn ang="0">
                  <a:pos x="15" y="46"/>
                </a:cxn>
                <a:cxn ang="0">
                  <a:pos x="32" y="33"/>
                </a:cxn>
                <a:cxn ang="0">
                  <a:pos x="56" y="22"/>
                </a:cxn>
                <a:cxn ang="0">
                  <a:pos x="84" y="13"/>
                </a:cxn>
                <a:cxn ang="0">
                  <a:pos x="153" y="2"/>
                </a:cxn>
                <a:cxn ang="0">
                  <a:pos x="229" y="2"/>
                </a:cxn>
                <a:cxn ang="0">
                  <a:pos x="298" y="13"/>
                </a:cxn>
                <a:cxn ang="0">
                  <a:pos x="327" y="22"/>
                </a:cxn>
                <a:cxn ang="0">
                  <a:pos x="350" y="33"/>
                </a:cxn>
                <a:cxn ang="0">
                  <a:pos x="367" y="46"/>
                </a:cxn>
                <a:cxn ang="0">
                  <a:pos x="376" y="57"/>
                </a:cxn>
                <a:cxn ang="0">
                  <a:pos x="380" y="64"/>
                </a:cxn>
                <a:cxn ang="0">
                  <a:pos x="382" y="71"/>
                </a:cxn>
                <a:cxn ang="0">
                  <a:pos x="382" y="79"/>
                </a:cxn>
                <a:cxn ang="0">
                  <a:pos x="380" y="86"/>
                </a:cxn>
                <a:cxn ang="0">
                  <a:pos x="376" y="93"/>
                </a:cxn>
                <a:cxn ang="0">
                  <a:pos x="367" y="103"/>
                </a:cxn>
                <a:cxn ang="0">
                  <a:pos x="350" y="116"/>
                </a:cxn>
                <a:cxn ang="0">
                  <a:pos x="327" y="127"/>
                </a:cxn>
                <a:cxn ang="0">
                  <a:pos x="298" y="137"/>
                </a:cxn>
                <a:cxn ang="0">
                  <a:pos x="229" y="148"/>
                </a:cxn>
              </a:cxnLst>
              <a:rect l="0" t="0" r="r" b="b"/>
              <a:pathLst>
                <a:path w="382" h="150">
                  <a:moveTo>
                    <a:pt x="191" y="150"/>
                  </a:moveTo>
                  <a:lnTo>
                    <a:pt x="153" y="148"/>
                  </a:lnTo>
                  <a:lnTo>
                    <a:pt x="117" y="144"/>
                  </a:lnTo>
                  <a:lnTo>
                    <a:pt x="84" y="137"/>
                  </a:lnTo>
                  <a:lnTo>
                    <a:pt x="70" y="132"/>
                  </a:lnTo>
                  <a:lnTo>
                    <a:pt x="56" y="127"/>
                  </a:lnTo>
                  <a:lnTo>
                    <a:pt x="43" y="122"/>
                  </a:lnTo>
                  <a:lnTo>
                    <a:pt x="32" y="116"/>
                  </a:lnTo>
                  <a:lnTo>
                    <a:pt x="23" y="110"/>
                  </a:lnTo>
                  <a:lnTo>
                    <a:pt x="15" y="103"/>
                  </a:lnTo>
                  <a:lnTo>
                    <a:pt x="9" y="97"/>
                  </a:lnTo>
                  <a:lnTo>
                    <a:pt x="6" y="93"/>
                  </a:lnTo>
                  <a:lnTo>
                    <a:pt x="4" y="90"/>
                  </a:lnTo>
                  <a:lnTo>
                    <a:pt x="2" y="86"/>
                  </a:lnTo>
                  <a:lnTo>
                    <a:pt x="1" y="82"/>
                  </a:lnTo>
                  <a:lnTo>
                    <a:pt x="0" y="79"/>
                  </a:lnTo>
                  <a:lnTo>
                    <a:pt x="0" y="75"/>
                  </a:lnTo>
                  <a:lnTo>
                    <a:pt x="0" y="71"/>
                  </a:lnTo>
                  <a:lnTo>
                    <a:pt x="1" y="68"/>
                  </a:lnTo>
                  <a:lnTo>
                    <a:pt x="2" y="64"/>
                  </a:lnTo>
                  <a:lnTo>
                    <a:pt x="4" y="60"/>
                  </a:lnTo>
                  <a:lnTo>
                    <a:pt x="6" y="57"/>
                  </a:lnTo>
                  <a:lnTo>
                    <a:pt x="9" y="53"/>
                  </a:lnTo>
                  <a:lnTo>
                    <a:pt x="15" y="46"/>
                  </a:lnTo>
                  <a:lnTo>
                    <a:pt x="23" y="39"/>
                  </a:lnTo>
                  <a:lnTo>
                    <a:pt x="32" y="33"/>
                  </a:lnTo>
                  <a:lnTo>
                    <a:pt x="43" y="27"/>
                  </a:lnTo>
                  <a:lnTo>
                    <a:pt x="56" y="22"/>
                  </a:lnTo>
                  <a:lnTo>
                    <a:pt x="70" y="17"/>
                  </a:lnTo>
                  <a:lnTo>
                    <a:pt x="84" y="13"/>
                  </a:lnTo>
                  <a:lnTo>
                    <a:pt x="117" y="6"/>
                  </a:lnTo>
                  <a:lnTo>
                    <a:pt x="153" y="2"/>
                  </a:lnTo>
                  <a:lnTo>
                    <a:pt x="191" y="0"/>
                  </a:lnTo>
                  <a:lnTo>
                    <a:pt x="229" y="2"/>
                  </a:lnTo>
                  <a:lnTo>
                    <a:pt x="265" y="6"/>
                  </a:lnTo>
                  <a:lnTo>
                    <a:pt x="298" y="13"/>
                  </a:lnTo>
                  <a:lnTo>
                    <a:pt x="312" y="17"/>
                  </a:lnTo>
                  <a:lnTo>
                    <a:pt x="327" y="22"/>
                  </a:lnTo>
                  <a:lnTo>
                    <a:pt x="339" y="27"/>
                  </a:lnTo>
                  <a:lnTo>
                    <a:pt x="350" y="33"/>
                  </a:lnTo>
                  <a:lnTo>
                    <a:pt x="359" y="39"/>
                  </a:lnTo>
                  <a:lnTo>
                    <a:pt x="367" y="46"/>
                  </a:lnTo>
                  <a:lnTo>
                    <a:pt x="373" y="53"/>
                  </a:lnTo>
                  <a:lnTo>
                    <a:pt x="376" y="57"/>
                  </a:lnTo>
                  <a:lnTo>
                    <a:pt x="378" y="60"/>
                  </a:lnTo>
                  <a:lnTo>
                    <a:pt x="380" y="64"/>
                  </a:lnTo>
                  <a:lnTo>
                    <a:pt x="381" y="68"/>
                  </a:lnTo>
                  <a:lnTo>
                    <a:pt x="382" y="71"/>
                  </a:lnTo>
                  <a:lnTo>
                    <a:pt x="382" y="75"/>
                  </a:lnTo>
                  <a:lnTo>
                    <a:pt x="382" y="79"/>
                  </a:lnTo>
                  <a:lnTo>
                    <a:pt x="381" y="82"/>
                  </a:lnTo>
                  <a:lnTo>
                    <a:pt x="380" y="86"/>
                  </a:lnTo>
                  <a:lnTo>
                    <a:pt x="378" y="90"/>
                  </a:lnTo>
                  <a:lnTo>
                    <a:pt x="376" y="93"/>
                  </a:lnTo>
                  <a:lnTo>
                    <a:pt x="373" y="97"/>
                  </a:lnTo>
                  <a:lnTo>
                    <a:pt x="367" y="103"/>
                  </a:lnTo>
                  <a:lnTo>
                    <a:pt x="359" y="110"/>
                  </a:lnTo>
                  <a:lnTo>
                    <a:pt x="350" y="116"/>
                  </a:lnTo>
                  <a:lnTo>
                    <a:pt x="339" y="122"/>
                  </a:lnTo>
                  <a:lnTo>
                    <a:pt x="327" y="127"/>
                  </a:lnTo>
                  <a:lnTo>
                    <a:pt x="312" y="132"/>
                  </a:lnTo>
                  <a:lnTo>
                    <a:pt x="298" y="137"/>
                  </a:lnTo>
                  <a:lnTo>
                    <a:pt x="265" y="144"/>
                  </a:lnTo>
                  <a:lnTo>
                    <a:pt x="229" y="148"/>
                  </a:lnTo>
                  <a:lnTo>
                    <a:pt x="191" y="150"/>
                  </a:lnTo>
                </a:path>
              </a:pathLst>
            </a:custGeom>
            <a:noFill/>
            <a:ln w="0">
              <a:solidFill>
                <a:srgbClr val="000000"/>
              </a:solidFill>
              <a:prstDash val="solid"/>
              <a:round/>
              <a:headEnd/>
              <a:tailEnd/>
            </a:ln>
          </p:spPr>
          <p:txBody>
            <a:bodyPr/>
            <a:lstStyle/>
            <a:p>
              <a:endParaRPr lang="fr-FR"/>
            </a:p>
          </p:txBody>
        </p:sp>
        <p:sp>
          <p:nvSpPr>
            <p:cNvPr id="23" name="Freeform 23"/>
            <p:cNvSpPr>
              <a:spLocks/>
            </p:cNvSpPr>
            <p:nvPr/>
          </p:nvSpPr>
          <p:spPr bwMode="auto">
            <a:xfrm>
              <a:off x="4316" y="3930"/>
              <a:ext cx="185" cy="80"/>
            </a:xfrm>
            <a:custGeom>
              <a:avLst/>
              <a:gdLst/>
              <a:ahLst/>
              <a:cxnLst>
                <a:cxn ang="0">
                  <a:pos x="148" y="160"/>
                </a:cxn>
                <a:cxn ang="0">
                  <a:pos x="97" y="152"/>
                </a:cxn>
                <a:cxn ang="0">
                  <a:pos x="68" y="144"/>
                </a:cxn>
                <a:cxn ang="0">
                  <a:pos x="43" y="133"/>
                </a:cxn>
                <a:cxn ang="0">
                  <a:pos x="22" y="119"/>
                </a:cxn>
                <a:cxn ang="0">
                  <a:pos x="8" y="105"/>
                </a:cxn>
                <a:cxn ang="0">
                  <a:pos x="4" y="97"/>
                </a:cxn>
                <a:cxn ang="0">
                  <a:pos x="1" y="89"/>
                </a:cxn>
                <a:cxn ang="0">
                  <a:pos x="0" y="81"/>
                </a:cxn>
                <a:cxn ang="0">
                  <a:pos x="1" y="73"/>
                </a:cxn>
                <a:cxn ang="0">
                  <a:pos x="4" y="65"/>
                </a:cxn>
                <a:cxn ang="0">
                  <a:pos x="8" y="57"/>
                </a:cxn>
                <a:cxn ang="0">
                  <a:pos x="22" y="43"/>
                </a:cxn>
                <a:cxn ang="0">
                  <a:pos x="43" y="29"/>
                </a:cxn>
                <a:cxn ang="0">
                  <a:pos x="68" y="18"/>
                </a:cxn>
                <a:cxn ang="0">
                  <a:pos x="97" y="10"/>
                </a:cxn>
                <a:cxn ang="0">
                  <a:pos x="148" y="2"/>
                </a:cxn>
                <a:cxn ang="0">
                  <a:pos x="223" y="2"/>
                </a:cxn>
                <a:cxn ang="0">
                  <a:pos x="273" y="10"/>
                </a:cxn>
                <a:cxn ang="0">
                  <a:pos x="303" y="18"/>
                </a:cxn>
                <a:cxn ang="0">
                  <a:pos x="328" y="29"/>
                </a:cxn>
                <a:cxn ang="0">
                  <a:pos x="348" y="43"/>
                </a:cxn>
                <a:cxn ang="0">
                  <a:pos x="362" y="57"/>
                </a:cxn>
                <a:cxn ang="0">
                  <a:pos x="366" y="65"/>
                </a:cxn>
                <a:cxn ang="0">
                  <a:pos x="369" y="73"/>
                </a:cxn>
                <a:cxn ang="0">
                  <a:pos x="370" y="81"/>
                </a:cxn>
                <a:cxn ang="0">
                  <a:pos x="369" y="89"/>
                </a:cxn>
                <a:cxn ang="0">
                  <a:pos x="366" y="97"/>
                </a:cxn>
                <a:cxn ang="0">
                  <a:pos x="362" y="105"/>
                </a:cxn>
                <a:cxn ang="0">
                  <a:pos x="348" y="119"/>
                </a:cxn>
                <a:cxn ang="0">
                  <a:pos x="328" y="133"/>
                </a:cxn>
                <a:cxn ang="0">
                  <a:pos x="303" y="144"/>
                </a:cxn>
                <a:cxn ang="0">
                  <a:pos x="273" y="152"/>
                </a:cxn>
                <a:cxn ang="0">
                  <a:pos x="223" y="160"/>
                </a:cxn>
              </a:cxnLst>
              <a:rect l="0" t="0" r="r" b="b"/>
              <a:pathLst>
                <a:path w="370" h="162">
                  <a:moveTo>
                    <a:pt x="185" y="162"/>
                  </a:moveTo>
                  <a:lnTo>
                    <a:pt x="148" y="160"/>
                  </a:lnTo>
                  <a:lnTo>
                    <a:pt x="113" y="156"/>
                  </a:lnTo>
                  <a:lnTo>
                    <a:pt x="97" y="152"/>
                  </a:lnTo>
                  <a:lnTo>
                    <a:pt x="82" y="148"/>
                  </a:lnTo>
                  <a:lnTo>
                    <a:pt x="68" y="144"/>
                  </a:lnTo>
                  <a:lnTo>
                    <a:pt x="55" y="139"/>
                  </a:lnTo>
                  <a:lnTo>
                    <a:pt x="43" y="133"/>
                  </a:lnTo>
                  <a:lnTo>
                    <a:pt x="31" y="127"/>
                  </a:lnTo>
                  <a:lnTo>
                    <a:pt x="22" y="119"/>
                  </a:lnTo>
                  <a:lnTo>
                    <a:pt x="14" y="112"/>
                  </a:lnTo>
                  <a:lnTo>
                    <a:pt x="8" y="105"/>
                  </a:lnTo>
                  <a:lnTo>
                    <a:pt x="6" y="101"/>
                  </a:lnTo>
                  <a:lnTo>
                    <a:pt x="4" y="97"/>
                  </a:lnTo>
                  <a:lnTo>
                    <a:pt x="2" y="93"/>
                  </a:lnTo>
                  <a:lnTo>
                    <a:pt x="1" y="89"/>
                  </a:lnTo>
                  <a:lnTo>
                    <a:pt x="0" y="85"/>
                  </a:lnTo>
                  <a:lnTo>
                    <a:pt x="0" y="81"/>
                  </a:lnTo>
                  <a:lnTo>
                    <a:pt x="0" y="77"/>
                  </a:lnTo>
                  <a:lnTo>
                    <a:pt x="1" y="73"/>
                  </a:lnTo>
                  <a:lnTo>
                    <a:pt x="2" y="69"/>
                  </a:lnTo>
                  <a:lnTo>
                    <a:pt x="4" y="65"/>
                  </a:lnTo>
                  <a:lnTo>
                    <a:pt x="6" y="61"/>
                  </a:lnTo>
                  <a:lnTo>
                    <a:pt x="8" y="57"/>
                  </a:lnTo>
                  <a:lnTo>
                    <a:pt x="14" y="50"/>
                  </a:lnTo>
                  <a:lnTo>
                    <a:pt x="22" y="43"/>
                  </a:lnTo>
                  <a:lnTo>
                    <a:pt x="31" y="35"/>
                  </a:lnTo>
                  <a:lnTo>
                    <a:pt x="43" y="29"/>
                  </a:lnTo>
                  <a:lnTo>
                    <a:pt x="55" y="24"/>
                  </a:lnTo>
                  <a:lnTo>
                    <a:pt x="68" y="18"/>
                  </a:lnTo>
                  <a:lnTo>
                    <a:pt x="82" y="14"/>
                  </a:lnTo>
                  <a:lnTo>
                    <a:pt x="97" y="10"/>
                  </a:lnTo>
                  <a:lnTo>
                    <a:pt x="113" y="6"/>
                  </a:lnTo>
                  <a:lnTo>
                    <a:pt x="148" y="2"/>
                  </a:lnTo>
                  <a:lnTo>
                    <a:pt x="185" y="0"/>
                  </a:lnTo>
                  <a:lnTo>
                    <a:pt x="223" y="2"/>
                  </a:lnTo>
                  <a:lnTo>
                    <a:pt x="257" y="6"/>
                  </a:lnTo>
                  <a:lnTo>
                    <a:pt x="273" y="10"/>
                  </a:lnTo>
                  <a:lnTo>
                    <a:pt x="288" y="14"/>
                  </a:lnTo>
                  <a:lnTo>
                    <a:pt x="303" y="18"/>
                  </a:lnTo>
                  <a:lnTo>
                    <a:pt x="316" y="24"/>
                  </a:lnTo>
                  <a:lnTo>
                    <a:pt x="328" y="29"/>
                  </a:lnTo>
                  <a:lnTo>
                    <a:pt x="339" y="35"/>
                  </a:lnTo>
                  <a:lnTo>
                    <a:pt x="348" y="43"/>
                  </a:lnTo>
                  <a:lnTo>
                    <a:pt x="356" y="50"/>
                  </a:lnTo>
                  <a:lnTo>
                    <a:pt x="362" y="57"/>
                  </a:lnTo>
                  <a:lnTo>
                    <a:pt x="364" y="61"/>
                  </a:lnTo>
                  <a:lnTo>
                    <a:pt x="366" y="65"/>
                  </a:lnTo>
                  <a:lnTo>
                    <a:pt x="368" y="69"/>
                  </a:lnTo>
                  <a:lnTo>
                    <a:pt x="369" y="73"/>
                  </a:lnTo>
                  <a:lnTo>
                    <a:pt x="370" y="77"/>
                  </a:lnTo>
                  <a:lnTo>
                    <a:pt x="370" y="81"/>
                  </a:lnTo>
                  <a:lnTo>
                    <a:pt x="370" y="85"/>
                  </a:lnTo>
                  <a:lnTo>
                    <a:pt x="369" y="89"/>
                  </a:lnTo>
                  <a:lnTo>
                    <a:pt x="368" y="93"/>
                  </a:lnTo>
                  <a:lnTo>
                    <a:pt x="366" y="97"/>
                  </a:lnTo>
                  <a:lnTo>
                    <a:pt x="364" y="101"/>
                  </a:lnTo>
                  <a:lnTo>
                    <a:pt x="362" y="105"/>
                  </a:lnTo>
                  <a:lnTo>
                    <a:pt x="356" y="112"/>
                  </a:lnTo>
                  <a:lnTo>
                    <a:pt x="348" y="119"/>
                  </a:lnTo>
                  <a:lnTo>
                    <a:pt x="339" y="127"/>
                  </a:lnTo>
                  <a:lnTo>
                    <a:pt x="328" y="133"/>
                  </a:lnTo>
                  <a:lnTo>
                    <a:pt x="316" y="139"/>
                  </a:lnTo>
                  <a:lnTo>
                    <a:pt x="303" y="144"/>
                  </a:lnTo>
                  <a:lnTo>
                    <a:pt x="288" y="148"/>
                  </a:lnTo>
                  <a:lnTo>
                    <a:pt x="273" y="152"/>
                  </a:lnTo>
                  <a:lnTo>
                    <a:pt x="257" y="156"/>
                  </a:lnTo>
                  <a:lnTo>
                    <a:pt x="223" y="160"/>
                  </a:lnTo>
                  <a:lnTo>
                    <a:pt x="185" y="162"/>
                  </a:lnTo>
                </a:path>
              </a:pathLst>
            </a:custGeom>
            <a:noFill/>
            <a:ln w="0">
              <a:solidFill>
                <a:srgbClr val="000000"/>
              </a:solidFill>
              <a:prstDash val="solid"/>
              <a:round/>
              <a:headEnd/>
              <a:tailEnd/>
            </a:ln>
          </p:spPr>
          <p:txBody>
            <a:bodyPr/>
            <a:lstStyle/>
            <a:p>
              <a:endParaRPr lang="fr-FR"/>
            </a:p>
          </p:txBody>
        </p:sp>
      </p:grpSp>
      <p:grpSp>
        <p:nvGrpSpPr>
          <p:cNvPr id="24" name="Group 27"/>
          <p:cNvGrpSpPr>
            <a:grpSpLocks/>
          </p:cNvGrpSpPr>
          <p:nvPr/>
        </p:nvGrpSpPr>
        <p:grpSpPr bwMode="auto">
          <a:xfrm>
            <a:off x="5292130" y="4436864"/>
            <a:ext cx="1123950" cy="1008062"/>
            <a:chOff x="3243" y="3521"/>
            <a:chExt cx="708" cy="635"/>
          </a:xfrm>
        </p:grpSpPr>
        <p:sp>
          <p:nvSpPr>
            <p:cNvPr id="25" name="Freeform 24"/>
            <p:cNvSpPr>
              <a:spLocks/>
            </p:cNvSpPr>
            <p:nvPr/>
          </p:nvSpPr>
          <p:spPr bwMode="auto">
            <a:xfrm>
              <a:off x="3560" y="3748"/>
              <a:ext cx="391" cy="311"/>
            </a:xfrm>
            <a:custGeom>
              <a:avLst/>
              <a:gdLst/>
              <a:ahLst/>
              <a:cxnLst>
                <a:cxn ang="0">
                  <a:pos x="351" y="621"/>
                </a:cxn>
                <a:cxn ang="0">
                  <a:pos x="274" y="608"/>
                </a:cxn>
                <a:cxn ang="0">
                  <a:pos x="205" y="585"/>
                </a:cxn>
                <a:cxn ang="0">
                  <a:pos x="143" y="552"/>
                </a:cxn>
                <a:cxn ang="0">
                  <a:pos x="89" y="509"/>
                </a:cxn>
                <a:cxn ang="0">
                  <a:pos x="48" y="460"/>
                </a:cxn>
                <a:cxn ang="0">
                  <a:pos x="18" y="404"/>
                </a:cxn>
                <a:cxn ang="0">
                  <a:pos x="2" y="342"/>
                </a:cxn>
                <a:cxn ang="0">
                  <a:pos x="2" y="280"/>
                </a:cxn>
                <a:cxn ang="0">
                  <a:pos x="18" y="218"/>
                </a:cxn>
                <a:cxn ang="0">
                  <a:pos x="48" y="162"/>
                </a:cxn>
                <a:cxn ang="0">
                  <a:pos x="89" y="113"/>
                </a:cxn>
                <a:cxn ang="0">
                  <a:pos x="143" y="70"/>
                </a:cxn>
                <a:cxn ang="0">
                  <a:pos x="205" y="37"/>
                </a:cxn>
                <a:cxn ang="0">
                  <a:pos x="274" y="14"/>
                </a:cxn>
                <a:cxn ang="0">
                  <a:pos x="351" y="2"/>
                </a:cxn>
                <a:cxn ang="0">
                  <a:pos x="430" y="2"/>
                </a:cxn>
                <a:cxn ang="0">
                  <a:pos x="507" y="14"/>
                </a:cxn>
                <a:cxn ang="0">
                  <a:pos x="577" y="37"/>
                </a:cxn>
                <a:cxn ang="0">
                  <a:pos x="639" y="70"/>
                </a:cxn>
                <a:cxn ang="0">
                  <a:pos x="692" y="113"/>
                </a:cxn>
                <a:cxn ang="0">
                  <a:pos x="734" y="162"/>
                </a:cxn>
                <a:cxn ang="0">
                  <a:pos x="764" y="218"/>
                </a:cxn>
                <a:cxn ang="0">
                  <a:pos x="779" y="280"/>
                </a:cxn>
                <a:cxn ang="0">
                  <a:pos x="779" y="342"/>
                </a:cxn>
                <a:cxn ang="0">
                  <a:pos x="764" y="404"/>
                </a:cxn>
                <a:cxn ang="0">
                  <a:pos x="734" y="460"/>
                </a:cxn>
                <a:cxn ang="0">
                  <a:pos x="692" y="509"/>
                </a:cxn>
                <a:cxn ang="0">
                  <a:pos x="639" y="552"/>
                </a:cxn>
                <a:cxn ang="0">
                  <a:pos x="577" y="585"/>
                </a:cxn>
                <a:cxn ang="0">
                  <a:pos x="507" y="608"/>
                </a:cxn>
                <a:cxn ang="0">
                  <a:pos x="430" y="621"/>
                </a:cxn>
              </a:cxnLst>
              <a:rect l="0" t="0" r="r" b="b"/>
              <a:pathLst>
                <a:path w="781" h="623">
                  <a:moveTo>
                    <a:pt x="391" y="623"/>
                  </a:moveTo>
                  <a:lnTo>
                    <a:pt x="351" y="621"/>
                  </a:lnTo>
                  <a:lnTo>
                    <a:pt x="312" y="617"/>
                  </a:lnTo>
                  <a:lnTo>
                    <a:pt x="274" y="608"/>
                  </a:lnTo>
                  <a:lnTo>
                    <a:pt x="239" y="598"/>
                  </a:lnTo>
                  <a:lnTo>
                    <a:pt x="205" y="585"/>
                  </a:lnTo>
                  <a:lnTo>
                    <a:pt x="172" y="569"/>
                  </a:lnTo>
                  <a:lnTo>
                    <a:pt x="143" y="552"/>
                  </a:lnTo>
                  <a:lnTo>
                    <a:pt x="115" y="532"/>
                  </a:lnTo>
                  <a:lnTo>
                    <a:pt x="89" y="509"/>
                  </a:lnTo>
                  <a:lnTo>
                    <a:pt x="67" y="485"/>
                  </a:lnTo>
                  <a:lnTo>
                    <a:pt x="48" y="460"/>
                  </a:lnTo>
                  <a:lnTo>
                    <a:pt x="31" y="432"/>
                  </a:lnTo>
                  <a:lnTo>
                    <a:pt x="18" y="404"/>
                  </a:lnTo>
                  <a:lnTo>
                    <a:pt x="8" y="374"/>
                  </a:lnTo>
                  <a:lnTo>
                    <a:pt x="2" y="342"/>
                  </a:lnTo>
                  <a:lnTo>
                    <a:pt x="0" y="311"/>
                  </a:lnTo>
                  <a:lnTo>
                    <a:pt x="2" y="280"/>
                  </a:lnTo>
                  <a:lnTo>
                    <a:pt x="8" y="248"/>
                  </a:lnTo>
                  <a:lnTo>
                    <a:pt x="18" y="218"/>
                  </a:lnTo>
                  <a:lnTo>
                    <a:pt x="31" y="190"/>
                  </a:lnTo>
                  <a:lnTo>
                    <a:pt x="48" y="162"/>
                  </a:lnTo>
                  <a:lnTo>
                    <a:pt x="67" y="137"/>
                  </a:lnTo>
                  <a:lnTo>
                    <a:pt x="89" y="113"/>
                  </a:lnTo>
                  <a:lnTo>
                    <a:pt x="115" y="91"/>
                  </a:lnTo>
                  <a:lnTo>
                    <a:pt x="143" y="70"/>
                  </a:lnTo>
                  <a:lnTo>
                    <a:pt x="172" y="53"/>
                  </a:lnTo>
                  <a:lnTo>
                    <a:pt x="205" y="37"/>
                  </a:lnTo>
                  <a:lnTo>
                    <a:pt x="239" y="24"/>
                  </a:lnTo>
                  <a:lnTo>
                    <a:pt x="274" y="14"/>
                  </a:lnTo>
                  <a:lnTo>
                    <a:pt x="312" y="6"/>
                  </a:lnTo>
                  <a:lnTo>
                    <a:pt x="351" y="2"/>
                  </a:lnTo>
                  <a:lnTo>
                    <a:pt x="391" y="0"/>
                  </a:lnTo>
                  <a:lnTo>
                    <a:pt x="430" y="2"/>
                  </a:lnTo>
                  <a:lnTo>
                    <a:pt x="470" y="6"/>
                  </a:lnTo>
                  <a:lnTo>
                    <a:pt x="507" y="14"/>
                  </a:lnTo>
                  <a:lnTo>
                    <a:pt x="543" y="24"/>
                  </a:lnTo>
                  <a:lnTo>
                    <a:pt x="577" y="37"/>
                  </a:lnTo>
                  <a:lnTo>
                    <a:pt x="609" y="53"/>
                  </a:lnTo>
                  <a:lnTo>
                    <a:pt x="639" y="70"/>
                  </a:lnTo>
                  <a:lnTo>
                    <a:pt x="667" y="91"/>
                  </a:lnTo>
                  <a:lnTo>
                    <a:pt x="692" y="113"/>
                  </a:lnTo>
                  <a:lnTo>
                    <a:pt x="715" y="137"/>
                  </a:lnTo>
                  <a:lnTo>
                    <a:pt x="734" y="162"/>
                  </a:lnTo>
                  <a:lnTo>
                    <a:pt x="751" y="190"/>
                  </a:lnTo>
                  <a:lnTo>
                    <a:pt x="764" y="218"/>
                  </a:lnTo>
                  <a:lnTo>
                    <a:pt x="773" y="248"/>
                  </a:lnTo>
                  <a:lnTo>
                    <a:pt x="779" y="280"/>
                  </a:lnTo>
                  <a:lnTo>
                    <a:pt x="781" y="311"/>
                  </a:lnTo>
                  <a:lnTo>
                    <a:pt x="779" y="342"/>
                  </a:lnTo>
                  <a:lnTo>
                    <a:pt x="773" y="374"/>
                  </a:lnTo>
                  <a:lnTo>
                    <a:pt x="764" y="404"/>
                  </a:lnTo>
                  <a:lnTo>
                    <a:pt x="751" y="432"/>
                  </a:lnTo>
                  <a:lnTo>
                    <a:pt x="734" y="460"/>
                  </a:lnTo>
                  <a:lnTo>
                    <a:pt x="715" y="485"/>
                  </a:lnTo>
                  <a:lnTo>
                    <a:pt x="692" y="509"/>
                  </a:lnTo>
                  <a:lnTo>
                    <a:pt x="667" y="532"/>
                  </a:lnTo>
                  <a:lnTo>
                    <a:pt x="639" y="552"/>
                  </a:lnTo>
                  <a:lnTo>
                    <a:pt x="609" y="569"/>
                  </a:lnTo>
                  <a:lnTo>
                    <a:pt x="577" y="585"/>
                  </a:lnTo>
                  <a:lnTo>
                    <a:pt x="543" y="598"/>
                  </a:lnTo>
                  <a:lnTo>
                    <a:pt x="507" y="608"/>
                  </a:lnTo>
                  <a:lnTo>
                    <a:pt x="470" y="617"/>
                  </a:lnTo>
                  <a:lnTo>
                    <a:pt x="430" y="621"/>
                  </a:lnTo>
                  <a:lnTo>
                    <a:pt x="391" y="623"/>
                  </a:lnTo>
                </a:path>
              </a:pathLst>
            </a:custGeom>
            <a:noFill/>
            <a:ln w="0">
              <a:solidFill>
                <a:srgbClr val="000000"/>
              </a:solidFill>
              <a:prstDash val="solid"/>
              <a:round/>
              <a:headEnd/>
              <a:tailEnd/>
            </a:ln>
          </p:spPr>
          <p:txBody>
            <a:bodyPr/>
            <a:lstStyle/>
            <a:p>
              <a:endParaRPr lang="fr-FR"/>
            </a:p>
          </p:txBody>
        </p:sp>
        <p:sp>
          <p:nvSpPr>
            <p:cNvPr id="26" name="Rectangle 25"/>
            <p:cNvSpPr>
              <a:spLocks noChangeArrowheads="1"/>
            </p:cNvSpPr>
            <p:nvPr/>
          </p:nvSpPr>
          <p:spPr bwMode="auto">
            <a:xfrm>
              <a:off x="3243" y="3521"/>
              <a:ext cx="453" cy="635"/>
            </a:xfrm>
            <a:prstGeom prst="rect">
              <a:avLst/>
            </a:prstGeom>
            <a:noFill/>
            <a:ln w="9525">
              <a:solidFill>
                <a:schemeClr val="tx1"/>
              </a:solidFill>
              <a:miter lim="800000"/>
              <a:headEnd/>
              <a:tailEnd/>
            </a:ln>
            <a:effectLst/>
          </p:spPr>
          <p:txBody>
            <a:bodyPr wrap="none" anchor="ctr"/>
            <a:lstStyle/>
            <a:p>
              <a:endParaRPr lang="fr-FR"/>
            </a:p>
          </p:txBody>
        </p:sp>
      </p:grpSp>
      <p:sp>
        <p:nvSpPr>
          <p:cNvPr id="27" name="Text Box 29"/>
          <p:cNvSpPr txBox="1">
            <a:spLocks noChangeArrowheads="1"/>
          </p:cNvSpPr>
          <p:nvPr/>
        </p:nvSpPr>
        <p:spPr bwMode="auto">
          <a:xfrm>
            <a:off x="251817" y="4089201"/>
            <a:ext cx="4752975" cy="1616075"/>
          </a:xfrm>
          <a:prstGeom prst="rect">
            <a:avLst/>
          </a:prstGeom>
          <a:noFill/>
          <a:ln w="9525">
            <a:noFill/>
            <a:miter lim="800000"/>
            <a:headEnd/>
            <a:tailEnd/>
          </a:ln>
          <a:effectLst/>
        </p:spPr>
        <p:txBody>
          <a:bodyPr>
            <a:spAutoFit/>
          </a:bodyPr>
          <a:lstStyle/>
          <a:p>
            <a:r>
              <a:rPr lang="fr-FR" sz="2000" dirty="0"/>
              <a:t>L'entreprise classique : de nombreux petits projets sont traités en même temps</a:t>
            </a:r>
            <a:endParaRPr lang="fr-FR" sz="2000" i="1" dirty="0"/>
          </a:p>
          <a:p>
            <a:endParaRPr lang="fr-FR" sz="2000" i="1" dirty="0" smtClean="0"/>
          </a:p>
          <a:p>
            <a:r>
              <a:rPr lang="fr-FR" sz="2000" i="1" dirty="0" smtClean="0"/>
              <a:t>exemple </a:t>
            </a:r>
            <a:r>
              <a:rPr lang="fr-FR" sz="2000" i="1" dirty="0"/>
              <a:t>: automobile</a:t>
            </a:r>
            <a:endParaRPr lang="fr-FR" sz="2000" dirty="0"/>
          </a:p>
          <a:p>
            <a:endParaRPr lang="fr-FR" sz="2000" dirty="0"/>
          </a:p>
        </p:txBody>
      </p:sp>
      <p:sp>
        <p:nvSpPr>
          <p:cNvPr id="28" name="AutoShape 31"/>
          <p:cNvSpPr>
            <a:spLocks noChangeArrowheads="1"/>
          </p:cNvSpPr>
          <p:nvPr/>
        </p:nvSpPr>
        <p:spPr bwMode="auto">
          <a:xfrm>
            <a:off x="3923705" y="4797226"/>
            <a:ext cx="1152525" cy="287338"/>
          </a:xfrm>
          <a:prstGeom prst="rightArrow">
            <a:avLst/>
          </a:prstGeom>
          <a:solidFill>
            <a:schemeClr val="accent1"/>
          </a:solidFill>
          <a:ln w="9525">
            <a:solidFill>
              <a:schemeClr val="tx1"/>
            </a:solidFill>
            <a:miter lim="800000"/>
            <a:headEnd/>
            <a:tailEnd/>
          </a:ln>
          <a:effectLst/>
        </p:spPr>
        <p:txBody>
          <a:bodyPr wrap="none" anchor="ctr"/>
          <a:lstStyle/>
          <a:p>
            <a:endParaRPr lang="fr-FR"/>
          </a:p>
        </p:txBody>
      </p:sp>
      <p:sp>
        <p:nvSpPr>
          <p:cNvPr id="30" name="Text Box 33"/>
          <p:cNvSpPr txBox="1">
            <a:spLocks noChangeArrowheads="1"/>
          </p:cNvSpPr>
          <p:nvPr/>
        </p:nvSpPr>
        <p:spPr bwMode="auto">
          <a:xfrm>
            <a:off x="5292080" y="5517232"/>
            <a:ext cx="2235200" cy="366712"/>
          </a:xfrm>
          <a:prstGeom prst="rect">
            <a:avLst/>
          </a:prstGeom>
          <a:noFill/>
          <a:ln w="9525">
            <a:noFill/>
            <a:miter lim="800000"/>
            <a:headEnd/>
            <a:tailEnd/>
          </a:ln>
          <a:effectLst/>
        </p:spPr>
        <p:txBody>
          <a:bodyPr wrap="none">
            <a:spAutoFit/>
          </a:bodyPr>
          <a:lstStyle/>
          <a:p>
            <a:r>
              <a:rPr lang="fr-FR" i="1" dirty="0"/>
              <a:t>(+ une joint-venture)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strVal val="#ppt_w*0.70"/>
                                          </p:val>
                                        </p:tav>
                                        <p:tav tm="100000">
                                          <p:val>
                                            <p:strVal val="#ppt_w"/>
                                          </p:val>
                                        </p:tav>
                                      </p:tavLst>
                                    </p:anim>
                                    <p:anim calcmode="lin" valueType="num">
                                      <p:cBhvr>
                                        <p:cTn id="8" dur="1000" fill="hold"/>
                                        <p:tgtEl>
                                          <p:spTgt spid="28"/>
                                        </p:tgtEl>
                                        <p:attrNameLst>
                                          <p:attrName>ppt_h</p:attrName>
                                        </p:attrNameLst>
                                      </p:cBhvr>
                                      <p:tavLst>
                                        <p:tav tm="0">
                                          <p:val>
                                            <p:strVal val="#ppt_h"/>
                                          </p:val>
                                        </p:tav>
                                        <p:tav tm="100000">
                                          <p:val>
                                            <p:strVal val="#ppt_h"/>
                                          </p:val>
                                        </p:tav>
                                      </p:tavLst>
                                    </p:anim>
                                    <p:animEffect transition="in" filter="fade">
                                      <p:cBhvr>
                                        <p:cTn id="9" dur="1000"/>
                                        <p:tgtEl>
                                          <p:spTgt spid="2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ppt_w</p:attrName>
                                        </p:attrNameLst>
                                      </p:cBhvr>
                                      <p:tavLst>
                                        <p:tav tm="0">
                                          <p:val>
                                            <p:strVal val="#ppt_w*0.70"/>
                                          </p:val>
                                        </p:tav>
                                        <p:tav tm="100000">
                                          <p:val>
                                            <p:strVal val="#ppt_w"/>
                                          </p:val>
                                        </p:tav>
                                      </p:tavLst>
                                    </p:anim>
                                    <p:anim calcmode="lin" valueType="num">
                                      <p:cBhvr>
                                        <p:cTn id="13" dur="1000" fill="hold"/>
                                        <p:tgtEl>
                                          <p:spTgt spid="27"/>
                                        </p:tgtEl>
                                        <p:attrNameLst>
                                          <p:attrName>ppt_h</p:attrName>
                                        </p:attrNameLst>
                                      </p:cBhvr>
                                      <p:tavLst>
                                        <p:tav tm="0">
                                          <p:val>
                                            <p:strVal val="#ppt_h"/>
                                          </p:val>
                                        </p:tav>
                                        <p:tav tm="100000">
                                          <p:val>
                                            <p:strVal val="#ppt_h"/>
                                          </p:val>
                                        </p:tav>
                                      </p:tavLst>
                                    </p:anim>
                                    <p:animEffect transition="in" filter="fade">
                                      <p:cBhvr>
                                        <p:cTn id="14" dur="1000"/>
                                        <p:tgtEl>
                                          <p:spTgt spid="27"/>
                                        </p:tgtEl>
                                      </p:cBhvr>
                                    </p:animEffect>
                                  </p:childTnLst>
                                </p:cTn>
                              </p:par>
                              <p:par>
                                <p:cTn id="15" presetID="55" presetClass="entr" presetSubtype="0" fill="hold" grpId="0" nodeType="withEffect" nodePh="1">
                                  <p:stCondLst>
                                    <p:cond delay="0"/>
                                  </p:stCondLst>
                                  <p:endCondLst>
                                    <p:cond evt="begin" delay="0">
                                      <p:tn val="15"/>
                                    </p:cond>
                                  </p:end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0.70"/>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ppt_w</p:attrName>
                                        </p:attrNameLst>
                                      </p:cBhvr>
                                      <p:tavLst>
                                        <p:tav tm="0">
                                          <p:val>
                                            <p:strVal val="#ppt_w*0.70"/>
                                          </p:val>
                                        </p:tav>
                                        <p:tav tm="100000">
                                          <p:val>
                                            <p:strVal val="#ppt_w"/>
                                          </p:val>
                                        </p:tav>
                                      </p:tavLst>
                                    </p:anim>
                                    <p:anim calcmode="lin" valueType="num">
                                      <p:cBhvr>
                                        <p:cTn id="25" dur="1000" fill="hold"/>
                                        <p:tgtEl>
                                          <p:spTgt spid="15"/>
                                        </p:tgtEl>
                                        <p:attrNameLst>
                                          <p:attrName>ppt_h</p:attrName>
                                        </p:attrNameLst>
                                      </p:cBhvr>
                                      <p:tavLst>
                                        <p:tav tm="0">
                                          <p:val>
                                            <p:strVal val="#ppt_h"/>
                                          </p:val>
                                        </p:tav>
                                        <p:tav tm="100000">
                                          <p:val>
                                            <p:strVal val="#ppt_h"/>
                                          </p:val>
                                        </p:tav>
                                      </p:tavLst>
                                    </p:anim>
                                    <p:animEffect transition="in" filter="fade">
                                      <p:cBhvr>
                                        <p:cTn id="26" dur="1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55"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1000" fill="hold"/>
                                        <p:tgtEl>
                                          <p:spTgt spid="30"/>
                                        </p:tgtEl>
                                        <p:attrNameLst>
                                          <p:attrName>ppt_w</p:attrName>
                                        </p:attrNameLst>
                                      </p:cBhvr>
                                      <p:tavLst>
                                        <p:tav tm="0">
                                          <p:val>
                                            <p:strVal val="#ppt_w*0.70"/>
                                          </p:val>
                                        </p:tav>
                                        <p:tav tm="100000">
                                          <p:val>
                                            <p:strVal val="#ppt_w"/>
                                          </p:val>
                                        </p:tav>
                                      </p:tavLst>
                                    </p:anim>
                                    <p:anim calcmode="lin" valueType="num">
                                      <p:cBhvr>
                                        <p:cTn id="34" dur="1000" fill="hold"/>
                                        <p:tgtEl>
                                          <p:spTgt spid="30"/>
                                        </p:tgtEl>
                                        <p:attrNameLst>
                                          <p:attrName>ppt_h</p:attrName>
                                        </p:attrNameLst>
                                      </p:cBhvr>
                                      <p:tavLst>
                                        <p:tav tm="0">
                                          <p:val>
                                            <p:strVal val="#ppt_h"/>
                                          </p:val>
                                        </p:tav>
                                        <p:tav tm="100000">
                                          <p:val>
                                            <p:strVal val="#ppt_h"/>
                                          </p:val>
                                        </p:tav>
                                      </p:tavLst>
                                    </p:anim>
                                    <p:animEffect transition="in" filter="fade">
                                      <p:cBhvr>
                                        <p:cTn id="35"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p:bldP spid="28"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10" name="Oval 10"/>
          <p:cNvSpPr>
            <a:spLocks noChangeArrowheads="1"/>
          </p:cNvSpPr>
          <p:nvPr/>
        </p:nvSpPr>
        <p:spPr bwMode="auto">
          <a:xfrm>
            <a:off x="848047" y="2833886"/>
            <a:ext cx="647700" cy="431800"/>
          </a:xfrm>
          <a:prstGeom prst="ellipse">
            <a:avLst/>
          </a:prstGeom>
          <a:noFill/>
          <a:ln w="9525">
            <a:solidFill>
              <a:schemeClr val="tx1"/>
            </a:solidFill>
            <a:round/>
            <a:headEnd/>
            <a:tailEnd/>
          </a:ln>
          <a:effectLst/>
        </p:spPr>
        <p:txBody>
          <a:bodyPr wrap="none" anchor="ctr"/>
          <a:lstStyle/>
          <a:p>
            <a:endParaRPr lang="fr-FR"/>
          </a:p>
        </p:txBody>
      </p:sp>
      <p:sp>
        <p:nvSpPr>
          <p:cNvPr id="11" name="Text Box 11"/>
          <p:cNvSpPr txBox="1">
            <a:spLocks noChangeArrowheads="1"/>
          </p:cNvSpPr>
          <p:nvPr/>
        </p:nvSpPr>
        <p:spPr bwMode="auto">
          <a:xfrm>
            <a:off x="1619572" y="2852936"/>
            <a:ext cx="952500" cy="366712"/>
          </a:xfrm>
          <a:prstGeom prst="rect">
            <a:avLst/>
          </a:prstGeom>
          <a:noFill/>
          <a:ln w="9525">
            <a:noFill/>
            <a:miter lim="800000"/>
            <a:headEnd/>
            <a:tailEnd/>
          </a:ln>
          <a:effectLst/>
        </p:spPr>
        <p:txBody>
          <a:bodyPr wrap="none">
            <a:spAutoFit/>
          </a:bodyPr>
          <a:lstStyle/>
          <a:p>
            <a:r>
              <a:rPr lang="fr-FR"/>
              <a:t>= projet</a:t>
            </a:r>
          </a:p>
        </p:txBody>
      </p:sp>
      <p:sp>
        <p:nvSpPr>
          <p:cNvPr id="12" name="Rectangle 12"/>
          <p:cNvSpPr>
            <a:spLocks noChangeArrowheads="1"/>
          </p:cNvSpPr>
          <p:nvPr/>
        </p:nvSpPr>
        <p:spPr bwMode="auto">
          <a:xfrm>
            <a:off x="3440435" y="2833886"/>
            <a:ext cx="647700" cy="360362"/>
          </a:xfrm>
          <a:prstGeom prst="rect">
            <a:avLst/>
          </a:prstGeom>
          <a:noFill/>
          <a:ln w="9525">
            <a:solidFill>
              <a:schemeClr val="tx1"/>
            </a:solidFill>
            <a:miter lim="800000"/>
            <a:headEnd/>
            <a:tailEnd/>
          </a:ln>
          <a:effectLst/>
        </p:spPr>
        <p:txBody>
          <a:bodyPr wrap="none" anchor="ctr"/>
          <a:lstStyle/>
          <a:p>
            <a:endParaRPr lang="fr-FR"/>
          </a:p>
        </p:txBody>
      </p:sp>
      <p:sp>
        <p:nvSpPr>
          <p:cNvPr id="13" name="Text Box 13"/>
          <p:cNvSpPr txBox="1">
            <a:spLocks noChangeArrowheads="1"/>
          </p:cNvSpPr>
          <p:nvPr/>
        </p:nvSpPr>
        <p:spPr bwMode="auto">
          <a:xfrm>
            <a:off x="4211960" y="2852936"/>
            <a:ext cx="1397000" cy="366712"/>
          </a:xfrm>
          <a:prstGeom prst="rect">
            <a:avLst/>
          </a:prstGeom>
          <a:noFill/>
          <a:ln w="9525">
            <a:noFill/>
            <a:miter lim="800000"/>
            <a:headEnd/>
            <a:tailEnd/>
          </a:ln>
          <a:effectLst/>
        </p:spPr>
        <p:txBody>
          <a:bodyPr wrap="none">
            <a:spAutoFit/>
          </a:bodyPr>
          <a:lstStyle/>
          <a:p>
            <a:r>
              <a:rPr lang="fr-FR"/>
              <a:t>= entreprise</a:t>
            </a:r>
          </a:p>
        </p:txBody>
      </p:sp>
      <p:sp>
        <p:nvSpPr>
          <p:cNvPr id="36" name="Rectangle 35"/>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1- Qu’est-ce qu’un projet ?</a:t>
            </a:r>
          </a:p>
        </p:txBody>
      </p:sp>
      <p:sp>
        <p:nvSpPr>
          <p:cNvPr id="37" name="ZoneTexte 36"/>
          <p:cNvSpPr txBox="1"/>
          <p:nvPr/>
        </p:nvSpPr>
        <p:spPr>
          <a:xfrm>
            <a:off x="215516" y="2240868"/>
            <a:ext cx="8928484" cy="400110"/>
          </a:xfrm>
          <a:prstGeom prst="rect">
            <a:avLst/>
          </a:prstGeom>
          <a:noFill/>
        </p:spPr>
        <p:txBody>
          <a:bodyPr wrap="square" rtlCol="0">
            <a:spAutoFit/>
          </a:bodyPr>
          <a:lstStyle/>
          <a:p>
            <a:pPr marL="354013" indent="-354013" fontAlgn="base">
              <a:spcAft>
                <a:spcPts val="1200"/>
              </a:spcAft>
            </a:pPr>
            <a:r>
              <a:rPr lang="fr-FR" sz="2000" b="1" dirty="0" smtClean="0"/>
              <a:t>Typologie d’un projet</a:t>
            </a:r>
          </a:p>
        </p:txBody>
      </p:sp>
      <p:pic>
        <p:nvPicPr>
          <p:cNvPr id="29" name="Picture 8"/>
          <p:cNvPicPr>
            <a:picLocks noChangeAspect="1" noChangeArrowheads="1"/>
          </p:cNvPicPr>
          <p:nvPr/>
        </p:nvPicPr>
        <p:blipFill>
          <a:blip r:embed="rId2" cstate="print"/>
          <a:srcRect/>
          <a:stretch>
            <a:fillRect/>
          </a:stretch>
        </p:blipFill>
        <p:spPr bwMode="auto">
          <a:xfrm>
            <a:off x="5940673" y="4365997"/>
            <a:ext cx="2417763" cy="1292225"/>
          </a:xfrm>
          <a:prstGeom prst="rect">
            <a:avLst/>
          </a:prstGeom>
          <a:noFill/>
          <a:ln w="9525">
            <a:noFill/>
            <a:miter lim="800000"/>
            <a:headEnd/>
            <a:tailEnd/>
          </a:ln>
          <a:effectLst/>
        </p:spPr>
      </p:pic>
      <p:sp>
        <p:nvSpPr>
          <p:cNvPr id="31" name="Text Box 28"/>
          <p:cNvSpPr txBox="1">
            <a:spLocks noChangeArrowheads="1"/>
          </p:cNvSpPr>
          <p:nvPr/>
        </p:nvSpPr>
        <p:spPr bwMode="auto">
          <a:xfrm>
            <a:off x="395536" y="4077072"/>
            <a:ext cx="4752975" cy="1920875"/>
          </a:xfrm>
          <a:prstGeom prst="rect">
            <a:avLst/>
          </a:prstGeom>
          <a:noFill/>
          <a:ln w="9525">
            <a:noFill/>
            <a:miter lim="800000"/>
            <a:headEnd/>
            <a:tailEnd/>
          </a:ln>
          <a:effectLst/>
        </p:spPr>
        <p:txBody>
          <a:bodyPr>
            <a:spAutoFit/>
          </a:bodyPr>
          <a:lstStyle/>
          <a:p>
            <a:r>
              <a:rPr lang="fr-FR" sz="2000" dirty="0"/>
              <a:t>Le propriétaire ne contrôle pas le projet, il est partagé entre plusieurs prestataires.</a:t>
            </a:r>
            <a:endParaRPr lang="fr-FR" sz="2000" i="1" dirty="0"/>
          </a:p>
          <a:p>
            <a:r>
              <a:rPr lang="fr-FR" sz="2000" i="1" dirty="0"/>
              <a:t>exemples : génie civil, ingénierie</a:t>
            </a:r>
          </a:p>
          <a:p>
            <a:endParaRPr lang="fr-FR" sz="2000" i="1" dirty="0"/>
          </a:p>
          <a:p>
            <a:endParaRPr lang="fr-FR" sz="2000" dirty="0"/>
          </a:p>
        </p:txBody>
      </p:sp>
      <p:sp>
        <p:nvSpPr>
          <p:cNvPr id="32" name="AutoShape 32"/>
          <p:cNvSpPr>
            <a:spLocks noChangeArrowheads="1"/>
          </p:cNvSpPr>
          <p:nvPr/>
        </p:nvSpPr>
        <p:spPr bwMode="auto">
          <a:xfrm>
            <a:off x="4572248" y="4581897"/>
            <a:ext cx="1152525" cy="287337"/>
          </a:xfrm>
          <a:prstGeom prst="rightArrow">
            <a:avLst/>
          </a:prstGeom>
          <a:solidFill>
            <a:schemeClr val="accent1"/>
          </a:solidFill>
          <a:ln w="9525">
            <a:solidFill>
              <a:schemeClr val="tx1"/>
            </a:solidFill>
            <a:miter lim="800000"/>
            <a:headEnd/>
            <a:tailEnd/>
          </a:ln>
          <a:effectLst/>
        </p:spPr>
        <p:txBody>
          <a:bodyPr wrap="none" anchor="ctr"/>
          <a:lstStyle/>
          <a:p>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0.70"/>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par>
                                <p:cTn id="10" presetID="55"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1000" fill="hold"/>
                                        <p:tgtEl>
                                          <p:spTgt spid="31"/>
                                        </p:tgtEl>
                                        <p:attrNameLst>
                                          <p:attrName>ppt_w</p:attrName>
                                        </p:attrNameLst>
                                      </p:cBhvr>
                                      <p:tavLst>
                                        <p:tav tm="0">
                                          <p:val>
                                            <p:strVal val="#ppt_w*0.70"/>
                                          </p:val>
                                        </p:tav>
                                        <p:tav tm="100000">
                                          <p:val>
                                            <p:strVal val="#ppt_w"/>
                                          </p:val>
                                        </p:tav>
                                      </p:tavLst>
                                    </p:anim>
                                    <p:anim calcmode="lin" valueType="num">
                                      <p:cBhvr>
                                        <p:cTn id="13" dur="1000" fill="hold"/>
                                        <p:tgtEl>
                                          <p:spTgt spid="31"/>
                                        </p:tgtEl>
                                        <p:attrNameLst>
                                          <p:attrName>ppt_h</p:attrName>
                                        </p:attrNameLst>
                                      </p:cBhvr>
                                      <p:tavLst>
                                        <p:tav tm="0">
                                          <p:val>
                                            <p:strVal val="#ppt_h"/>
                                          </p:val>
                                        </p:tav>
                                        <p:tav tm="100000">
                                          <p:val>
                                            <p:strVal val="#ppt_h"/>
                                          </p:val>
                                        </p:tav>
                                      </p:tavLst>
                                    </p:anim>
                                    <p:animEffect transition="in" filter="fade">
                                      <p:cBhvr>
                                        <p:cTn id="14" dur="1000"/>
                                        <p:tgtEl>
                                          <p:spTgt spid="31"/>
                                        </p:tgtEl>
                                      </p:cBhvr>
                                    </p:animEffect>
                                  </p:childTnLst>
                                </p:cTn>
                              </p:par>
                              <p:par>
                                <p:cTn id="15" presetID="55"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1000" fill="hold"/>
                                        <p:tgtEl>
                                          <p:spTgt spid="29"/>
                                        </p:tgtEl>
                                        <p:attrNameLst>
                                          <p:attrName>ppt_w</p:attrName>
                                        </p:attrNameLst>
                                      </p:cBhvr>
                                      <p:tavLst>
                                        <p:tav tm="0">
                                          <p:val>
                                            <p:strVal val="#ppt_w*0.70"/>
                                          </p:val>
                                        </p:tav>
                                        <p:tav tm="100000">
                                          <p:val>
                                            <p:strVal val="#ppt_w"/>
                                          </p:val>
                                        </p:tav>
                                      </p:tavLst>
                                    </p:anim>
                                    <p:anim calcmode="lin" valueType="num">
                                      <p:cBhvr>
                                        <p:cTn id="18" dur="1000" fill="hold"/>
                                        <p:tgtEl>
                                          <p:spTgt spid="29"/>
                                        </p:tgtEl>
                                        <p:attrNameLst>
                                          <p:attrName>ppt_h</p:attrName>
                                        </p:attrNameLst>
                                      </p:cBhvr>
                                      <p:tavLst>
                                        <p:tav tm="0">
                                          <p:val>
                                            <p:strVal val="#ppt_h"/>
                                          </p:val>
                                        </p:tav>
                                        <p:tav tm="100000">
                                          <p:val>
                                            <p:strVal val="#ppt_h"/>
                                          </p:val>
                                        </p:tav>
                                      </p:tavLst>
                                    </p:anim>
                                    <p:animEffect transition="in" filter="fade">
                                      <p:cBhvr>
                                        <p:cTn id="19"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1- Qu’est-ce qu’un projet ?</a:t>
            </a:r>
          </a:p>
        </p:txBody>
      </p:sp>
      <p:sp>
        <p:nvSpPr>
          <p:cNvPr id="6" name="ZoneTexte 5"/>
          <p:cNvSpPr txBox="1"/>
          <p:nvPr/>
        </p:nvSpPr>
        <p:spPr>
          <a:xfrm>
            <a:off x="215516" y="2240868"/>
            <a:ext cx="8928484" cy="3170099"/>
          </a:xfrm>
          <a:prstGeom prst="rect">
            <a:avLst/>
          </a:prstGeom>
          <a:noFill/>
        </p:spPr>
        <p:txBody>
          <a:bodyPr wrap="square" rtlCol="0">
            <a:spAutoFit/>
          </a:bodyPr>
          <a:lstStyle/>
          <a:p>
            <a:pPr marL="354013" indent="-354013" fontAlgn="base">
              <a:spcAft>
                <a:spcPts val="1200"/>
              </a:spcAft>
            </a:pPr>
            <a:r>
              <a:rPr lang="fr-FR" sz="2000" b="1" dirty="0" smtClean="0"/>
              <a:t>Au-delà de la réponse à un besoin, des enjeux </a:t>
            </a:r>
          </a:p>
          <a:p>
            <a:pPr marL="354013" indent="-354013" fontAlgn="base">
              <a:spcAft>
                <a:spcPts val="1200"/>
              </a:spcAft>
            </a:pPr>
            <a:endParaRPr lang="fr-FR" sz="2000" b="1" dirty="0" smtClean="0"/>
          </a:p>
          <a:p>
            <a:pPr marL="354013" indent="-354013" fontAlgn="base">
              <a:spcAft>
                <a:spcPts val="1200"/>
              </a:spcAft>
              <a:buFont typeface="Arial" pitchFamily="34" charset="0"/>
              <a:buChar char="•"/>
            </a:pPr>
            <a:r>
              <a:rPr lang="fr-FR" sz="2000" b="1" dirty="0" smtClean="0"/>
              <a:t>Améliorer son image </a:t>
            </a:r>
          </a:p>
          <a:p>
            <a:pPr marL="354013" indent="-354013" fontAlgn="base">
              <a:spcAft>
                <a:spcPts val="1200"/>
              </a:spcAft>
              <a:buFont typeface="Arial" pitchFamily="34" charset="0"/>
              <a:buChar char="•"/>
            </a:pPr>
            <a:r>
              <a:rPr lang="fr-FR" sz="2000" b="1" dirty="0" smtClean="0"/>
              <a:t>Décloisonner le fonctionnement des services</a:t>
            </a:r>
          </a:p>
          <a:p>
            <a:pPr marL="354013" indent="-354013" fontAlgn="base">
              <a:spcAft>
                <a:spcPts val="1200"/>
              </a:spcAft>
              <a:buFont typeface="Arial" pitchFamily="34" charset="0"/>
              <a:buChar char="•"/>
            </a:pPr>
            <a:r>
              <a:rPr lang="fr-FR" sz="2000" b="1" dirty="0" smtClean="0"/>
              <a:t>Mobiliser, fédérer les ressources humaines</a:t>
            </a:r>
          </a:p>
          <a:p>
            <a:pPr marL="354013" indent="-354013" fontAlgn="base">
              <a:spcAft>
                <a:spcPts val="1200"/>
              </a:spcAft>
              <a:buFont typeface="Arial" pitchFamily="34" charset="0"/>
              <a:buChar char="•"/>
            </a:pPr>
            <a:r>
              <a:rPr lang="fr-FR" sz="2000" b="1" dirty="0" smtClean="0"/>
              <a:t>S’ouvrir aux collaborations externes</a:t>
            </a:r>
          </a:p>
          <a:p>
            <a:pPr marL="354013" indent="-354013" fontAlgn="base">
              <a:spcAft>
                <a:spcPts val="1200"/>
              </a:spcAft>
              <a:buFont typeface="Arial" pitchFamily="34" charset="0"/>
              <a:buChar char="•"/>
            </a:pPr>
            <a:endParaRPr lang="fr-FR" sz="2000" b="1" dirty="0" smtClean="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3293209"/>
          </a:xfrm>
          <a:prstGeom prst="rect">
            <a:avLst/>
          </a:prstGeom>
        </p:spPr>
        <p:txBody>
          <a:bodyPr wrap="square">
            <a:spAutoFit/>
          </a:bodyPr>
          <a:lstStyle/>
          <a:p>
            <a:r>
              <a:rPr lang="fr-FR" sz="2400" dirty="0" smtClean="0"/>
              <a:t>Initiation à la pédagogie de projet</a:t>
            </a:r>
          </a:p>
          <a:p>
            <a:endParaRPr lang="fr-FR" sz="2400" dirty="0" smtClean="0"/>
          </a:p>
          <a:p>
            <a:pPr algn="ctr"/>
            <a:endParaRPr lang="fr-FR" sz="4000" dirty="0" smtClean="0"/>
          </a:p>
          <a:p>
            <a:pPr algn="ctr"/>
            <a:endParaRPr lang="fr-FR" sz="4000" dirty="0" smtClean="0"/>
          </a:p>
          <a:p>
            <a:pPr algn="ctr"/>
            <a:r>
              <a:rPr lang="fr-FR" sz="4000" dirty="0" smtClean="0"/>
              <a:t>2- La démarche de projet</a:t>
            </a:r>
          </a:p>
          <a:p>
            <a:pPr algn="ctr"/>
            <a:endParaRPr lang="fr-FR" sz="4000"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2- La démarche de projet</a:t>
            </a:r>
          </a:p>
        </p:txBody>
      </p:sp>
      <p:sp>
        <p:nvSpPr>
          <p:cNvPr id="74" name="Pensées 73"/>
          <p:cNvSpPr/>
          <p:nvPr/>
        </p:nvSpPr>
        <p:spPr>
          <a:xfrm>
            <a:off x="0" y="2132856"/>
            <a:ext cx="2340260" cy="1224136"/>
          </a:xfrm>
          <a:prstGeom prst="cloudCallout">
            <a:avLst>
              <a:gd name="adj1" fmla="val 2028"/>
              <a:gd name="adj2" fmla="val 631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L’idée</a:t>
            </a:r>
          </a:p>
          <a:p>
            <a:pPr algn="ctr"/>
            <a:r>
              <a:rPr lang="fr-FR" sz="2400" b="1" dirty="0" smtClean="0"/>
              <a:t>(le besoin)</a:t>
            </a:r>
            <a:endParaRPr lang="fr-FR" sz="2400" b="1" dirty="0"/>
          </a:p>
        </p:txBody>
      </p:sp>
      <p:sp>
        <p:nvSpPr>
          <p:cNvPr id="75" name="Flèche droite 74"/>
          <p:cNvSpPr/>
          <p:nvPr/>
        </p:nvSpPr>
        <p:spPr>
          <a:xfrm>
            <a:off x="1223628" y="3284984"/>
            <a:ext cx="2700300"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Analyse</a:t>
            </a:r>
            <a:endParaRPr lang="fr-FR" sz="2400" b="1" dirty="0"/>
          </a:p>
        </p:txBody>
      </p:sp>
      <p:sp>
        <p:nvSpPr>
          <p:cNvPr id="76" name="Losange 75"/>
          <p:cNvSpPr/>
          <p:nvPr/>
        </p:nvSpPr>
        <p:spPr>
          <a:xfrm>
            <a:off x="3959932" y="3501008"/>
            <a:ext cx="792088" cy="82809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Flèche droite 77"/>
          <p:cNvSpPr/>
          <p:nvPr/>
        </p:nvSpPr>
        <p:spPr>
          <a:xfrm>
            <a:off x="4788024" y="3320988"/>
            <a:ext cx="2700300"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Exécution</a:t>
            </a:r>
            <a:endParaRPr lang="fr-FR" sz="2400" b="1" dirty="0"/>
          </a:p>
        </p:txBody>
      </p:sp>
      <p:sp>
        <p:nvSpPr>
          <p:cNvPr id="79" name="Losange 78"/>
          <p:cNvSpPr/>
          <p:nvPr/>
        </p:nvSpPr>
        <p:spPr>
          <a:xfrm>
            <a:off x="7488324" y="3501008"/>
            <a:ext cx="792088" cy="82809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ZoneTexte 79"/>
          <p:cNvSpPr txBox="1"/>
          <p:nvPr/>
        </p:nvSpPr>
        <p:spPr>
          <a:xfrm>
            <a:off x="3671900" y="2920878"/>
            <a:ext cx="1357295" cy="400110"/>
          </a:xfrm>
          <a:prstGeom prst="rect">
            <a:avLst/>
          </a:prstGeom>
          <a:noFill/>
        </p:spPr>
        <p:txBody>
          <a:bodyPr wrap="none" rtlCol="0">
            <a:spAutoFit/>
          </a:bodyPr>
          <a:lstStyle/>
          <a:p>
            <a:r>
              <a:rPr lang="fr-FR" sz="2000" b="1" dirty="0" smtClean="0">
                <a:solidFill>
                  <a:schemeClr val="tx2"/>
                </a:solidFill>
              </a:rPr>
              <a:t>Lancement</a:t>
            </a:r>
            <a:endParaRPr lang="fr-FR" sz="2000" b="1" dirty="0">
              <a:solidFill>
                <a:schemeClr val="tx2"/>
              </a:solidFill>
            </a:endParaRPr>
          </a:p>
        </p:txBody>
      </p:sp>
      <p:sp>
        <p:nvSpPr>
          <p:cNvPr id="81" name="ZoneTexte 80"/>
          <p:cNvSpPr txBox="1"/>
          <p:nvPr/>
        </p:nvSpPr>
        <p:spPr>
          <a:xfrm>
            <a:off x="7525942" y="2924944"/>
            <a:ext cx="718466" cy="400110"/>
          </a:xfrm>
          <a:prstGeom prst="rect">
            <a:avLst/>
          </a:prstGeom>
          <a:noFill/>
        </p:spPr>
        <p:txBody>
          <a:bodyPr wrap="none" rtlCol="0">
            <a:spAutoFit/>
          </a:bodyPr>
          <a:lstStyle/>
          <a:p>
            <a:r>
              <a:rPr lang="fr-FR" sz="2000" b="1" dirty="0" smtClean="0">
                <a:solidFill>
                  <a:schemeClr val="tx2"/>
                </a:solidFill>
              </a:rPr>
              <a:t>Bilan</a:t>
            </a:r>
            <a:endParaRPr lang="fr-FR" sz="2000" b="1" dirty="0">
              <a:solidFill>
                <a:schemeClr val="tx2"/>
              </a:solidFill>
            </a:endParaRPr>
          </a:p>
        </p:txBody>
      </p:sp>
      <p:sp>
        <p:nvSpPr>
          <p:cNvPr id="82" name="ZoneTexte 81"/>
          <p:cNvSpPr txBox="1"/>
          <p:nvPr/>
        </p:nvSpPr>
        <p:spPr>
          <a:xfrm>
            <a:off x="215516" y="4545124"/>
            <a:ext cx="3483261" cy="1631216"/>
          </a:xfrm>
          <a:prstGeom prst="rect">
            <a:avLst/>
          </a:prstGeom>
          <a:noFill/>
        </p:spPr>
        <p:txBody>
          <a:bodyPr wrap="none" rtlCol="0">
            <a:spAutoFit/>
          </a:bodyPr>
          <a:lstStyle/>
          <a:p>
            <a:pPr marL="176213" indent="-176213">
              <a:buFont typeface="Arial" pitchFamily="34" charset="0"/>
              <a:buChar char="•"/>
            </a:pPr>
            <a:r>
              <a:rPr lang="fr-FR" sz="2000" b="1" dirty="0" smtClean="0"/>
              <a:t>Définir précisément le besoin</a:t>
            </a:r>
          </a:p>
          <a:p>
            <a:pPr marL="176213" indent="-176213">
              <a:buFont typeface="Arial" pitchFamily="34" charset="0"/>
              <a:buChar char="•"/>
            </a:pPr>
            <a:r>
              <a:rPr lang="fr-FR" sz="2000" b="1" dirty="0" smtClean="0"/>
              <a:t>Etude de faisabilité</a:t>
            </a:r>
          </a:p>
          <a:p>
            <a:pPr marL="176213" indent="-176213">
              <a:buFont typeface="Arial" pitchFamily="34" charset="0"/>
              <a:buChar char="•"/>
            </a:pPr>
            <a:r>
              <a:rPr lang="fr-FR" sz="2000" b="1" dirty="0" smtClean="0"/>
              <a:t>Organisation</a:t>
            </a:r>
          </a:p>
          <a:p>
            <a:pPr marL="176213" indent="-176213">
              <a:buFont typeface="Arial" pitchFamily="34" charset="0"/>
              <a:buChar char="•"/>
            </a:pPr>
            <a:r>
              <a:rPr lang="fr-FR" sz="2000" b="1" dirty="0" smtClean="0"/>
              <a:t>Planification</a:t>
            </a:r>
          </a:p>
          <a:p>
            <a:pPr marL="176213" indent="-176213">
              <a:buFont typeface="Arial" pitchFamily="34" charset="0"/>
              <a:buChar char="•"/>
            </a:pPr>
            <a:endParaRPr lang="fr-FR" sz="2000" b="1" dirty="0"/>
          </a:p>
        </p:txBody>
      </p:sp>
      <p:sp>
        <p:nvSpPr>
          <p:cNvPr id="83" name="ZoneTexte 82"/>
          <p:cNvSpPr txBox="1"/>
          <p:nvPr/>
        </p:nvSpPr>
        <p:spPr>
          <a:xfrm>
            <a:off x="4725076" y="4509120"/>
            <a:ext cx="2346220" cy="1631216"/>
          </a:xfrm>
          <a:prstGeom prst="rect">
            <a:avLst/>
          </a:prstGeom>
          <a:noFill/>
        </p:spPr>
        <p:txBody>
          <a:bodyPr wrap="none" rtlCol="0">
            <a:spAutoFit/>
          </a:bodyPr>
          <a:lstStyle/>
          <a:p>
            <a:pPr marL="176213" indent="-176213">
              <a:buFont typeface="Arial" pitchFamily="34" charset="0"/>
              <a:buChar char="•"/>
            </a:pPr>
            <a:r>
              <a:rPr lang="fr-FR" sz="2000" b="1" dirty="0" smtClean="0"/>
              <a:t>Conception</a:t>
            </a:r>
          </a:p>
          <a:p>
            <a:pPr marL="176213" indent="-176213">
              <a:buFont typeface="Arial" pitchFamily="34" charset="0"/>
              <a:buChar char="•"/>
            </a:pPr>
            <a:r>
              <a:rPr lang="fr-FR" sz="2000" b="1" dirty="0" smtClean="0"/>
              <a:t>Industrialisation</a:t>
            </a:r>
          </a:p>
          <a:p>
            <a:pPr marL="176213" indent="-176213">
              <a:buFont typeface="Arial" pitchFamily="34" charset="0"/>
              <a:buChar char="•"/>
            </a:pPr>
            <a:r>
              <a:rPr lang="fr-FR" sz="2000" b="1" dirty="0" smtClean="0"/>
              <a:t>Commercialisation</a:t>
            </a:r>
          </a:p>
          <a:p>
            <a:pPr marL="176213" indent="-176213">
              <a:buFont typeface="Arial" pitchFamily="34" charset="0"/>
              <a:buChar char="•"/>
            </a:pPr>
            <a:r>
              <a:rPr lang="fr-FR" sz="2000" b="1" dirty="0" smtClean="0"/>
              <a:t>SAV</a:t>
            </a:r>
          </a:p>
          <a:p>
            <a:pPr marL="176213" indent="-176213">
              <a:buFont typeface="Arial" pitchFamily="34" charset="0"/>
              <a:buChar char="•"/>
            </a:pPr>
            <a:endParaRPr lang="fr-FR" sz="2000" b="1" dirty="0"/>
          </a:p>
        </p:txBody>
      </p:sp>
      <p:sp>
        <p:nvSpPr>
          <p:cNvPr id="84" name="ZoneTexte 83"/>
          <p:cNvSpPr txBox="1"/>
          <p:nvPr/>
        </p:nvSpPr>
        <p:spPr>
          <a:xfrm>
            <a:off x="7321000" y="4509120"/>
            <a:ext cx="1823000" cy="1015663"/>
          </a:xfrm>
          <a:prstGeom prst="rect">
            <a:avLst/>
          </a:prstGeom>
          <a:noFill/>
        </p:spPr>
        <p:txBody>
          <a:bodyPr wrap="none" rtlCol="0">
            <a:spAutoFit/>
          </a:bodyPr>
          <a:lstStyle/>
          <a:p>
            <a:pPr marL="176213" indent="-176213">
              <a:buFont typeface="Arial" pitchFamily="34" charset="0"/>
              <a:buChar char="•"/>
            </a:pPr>
            <a:r>
              <a:rPr lang="fr-FR" sz="2000" b="1" dirty="0" smtClean="0"/>
              <a:t>Retour </a:t>
            </a:r>
            <a:br>
              <a:rPr lang="fr-FR" sz="2000" b="1" dirty="0" smtClean="0"/>
            </a:br>
            <a:r>
              <a:rPr lang="fr-FR" sz="2000" b="1" dirty="0" smtClean="0"/>
              <a:t>d’expériences</a:t>
            </a:r>
          </a:p>
          <a:p>
            <a:pPr marL="176213" indent="-176213">
              <a:buFont typeface="Arial" pitchFamily="34" charset="0"/>
              <a:buChar char="•"/>
            </a:pPr>
            <a:r>
              <a:rPr lang="fr-FR" sz="2000" b="1" dirty="0" smtClean="0"/>
              <a:t>Recettes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20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20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20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2000"/>
                                        <p:tgtEl>
                                          <p:spTgt spid="7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2000"/>
                                        <p:tgtEl>
                                          <p:spTgt spid="8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fade">
                                      <p:cBhvr>
                                        <p:cTn id="30" dur="2000"/>
                                        <p:tgtEl>
                                          <p:spTgt spid="7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2000"/>
                                        <p:tgtEl>
                                          <p:spTgt spid="8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fade">
                                      <p:cBhvr>
                                        <p:cTn id="40" dur="2000"/>
                                        <p:tgtEl>
                                          <p:spTgt spid="7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fade">
                                      <p:cBhvr>
                                        <p:cTn id="43" dur="2000"/>
                                        <p:tgtEl>
                                          <p:spTgt spid="8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4"/>
                                        </p:tgtEl>
                                        <p:attrNameLst>
                                          <p:attrName>style.visibility</p:attrName>
                                        </p:attrNameLst>
                                      </p:cBhvr>
                                      <p:to>
                                        <p:strVal val="visible"/>
                                      </p:to>
                                    </p:set>
                                    <p:animEffect transition="in" filter="fade">
                                      <p:cBhvr>
                                        <p:cTn id="48" dur="2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8" grpId="0" animBg="1"/>
      <p:bldP spid="79" grpId="0" animBg="1"/>
      <p:bldP spid="80" grpId="0"/>
      <p:bldP spid="81" grpId="0"/>
      <p:bldP spid="82" grpId="0"/>
      <p:bldP spid="83" grpId="0"/>
      <p:bldP spid="8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2- La démarche de projet</a:t>
            </a:r>
          </a:p>
        </p:txBody>
      </p:sp>
      <p:sp>
        <p:nvSpPr>
          <p:cNvPr id="14" name="ZoneTexte 13"/>
          <p:cNvSpPr txBox="1"/>
          <p:nvPr/>
        </p:nvSpPr>
        <p:spPr>
          <a:xfrm>
            <a:off x="215516" y="2240868"/>
            <a:ext cx="8928484" cy="1446550"/>
          </a:xfrm>
          <a:prstGeom prst="rect">
            <a:avLst/>
          </a:prstGeom>
          <a:noFill/>
        </p:spPr>
        <p:txBody>
          <a:bodyPr wrap="square" rtlCol="0">
            <a:spAutoFit/>
          </a:bodyPr>
          <a:lstStyle/>
          <a:p>
            <a:pPr marL="354013" indent="-354013" fontAlgn="base">
              <a:spcAft>
                <a:spcPts val="1200"/>
              </a:spcAft>
            </a:pPr>
            <a:r>
              <a:rPr lang="fr-FR" sz="2800" b="1" dirty="0" smtClean="0"/>
              <a:t>Le projet en ISN</a:t>
            </a:r>
            <a:endParaRPr lang="fr-FR" sz="2000" dirty="0" smtClean="0"/>
          </a:p>
          <a:p>
            <a:pPr marL="369888" indent="-369888" defTabSz="900113" fontAlgn="base">
              <a:spcAft>
                <a:spcPts val="1200"/>
              </a:spcAft>
              <a:buFont typeface="Arial" pitchFamily="34" charset="0"/>
              <a:buChar char="•"/>
            </a:pPr>
            <a:endParaRPr lang="fr-FR" sz="2000" b="1" dirty="0" smtClean="0"/>
          </a:p>
          <a:p>
            <a:pPr marL="369888" indent="-369888" defTabSz="900113" fontAlgn="base">
              <a:spcAft>
                <a:spcPts val="1200"/>
              </a:spcAft>
              <a:buFont typeface="Arial" pitchFamily="34" charset="0"/>
              <a:buChar char="•"/>
            </a:pPr>
            <a:endParaRPr lang="fr-FR" sz="2000" b="1" dirty="0" smtClean="0"/>
          </a:p>
        </p:txBody>
      </p:sp>
      <p:pic>
        <p:nvPicPr>
          <p:cNvPr id="6" name="Image 5" descr="projet.bmp"/>
          <p:cNvPicPr>
            <a:picLocks noChangeAspect="1"/>
          </p:cNvPicPr>
          <p:nvPr/>
        </p:nvPicPr>
        <p:blipFill>
          <a:blip r:embed="rId2" cstate="print"/>
          <a:stretch>
            <a:fillRect/>
          </a:stretch>
        </p:blipFill>
        <p:spPr>
          <a:xfrm>
            <a:off x="1511659" y="2780928"/>
            <a:ext cx="5936789" cy="4077072"/>
          </a:xfrm>
          <a:prstGeom prst="rect">
            <a:avLst/>
          </a:prstGeom>
          <a:ln w="38100" cap="sq">
            <a:noFill/>
            <a:prstDash val="solid"/>
            <a:miter lim="800000"/>
          </a:ln>
          <a:effectLst>
            <a:outerShdw blurRad="50800" dist="38100" dir="2700000" algn="tl" rotWithShape="0">
              <a:srgbClr val="000000">
                <a:alpha val="43000"/>
              </a:srgbClr>
            </a:outerShdw>
          </a:effectLst>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2- La démarche de projet</a:t>
            </a:r>
          </a:p>
        </p:txBody>
      </p:sp>
      <p:sp>
        <p:nvSpPr>
          <p:cNvPr id="14" name="ZoneTexte 13"/>
          <p:cNvSpPr txBox="1"/>
          <p:nvPr/>
        </p:nvSpPr>
        <p:spPr>
          <a:xfrm>
            <a:off x="215516" y="1880828"/>
            <a:ext cx="8928484" cy="1908215"/>
          </a:xfrm>
          <a:prstGeom prst="rect">
            <a:avLst/>
          </a:prstGeom>
          <a:noFill/>
        </p:spPr>
        <p:txBody>
          <a:bodyPr wrap="square" rtlCol="0">
            <a:spAutoFit/>
          </a:bodyPr>
          <a:lstStyle/>
          <a:p>
            <a:pPr marL="354013" indent="-354013" fontAlgn="base">
              <a:spcAft>
                <a:spcPts val="1200"/>
              </a:spcAft>
            </a:pPr>
            <a:r>
              <a:rPr lang="fr-FR" sz="2800" b="1" dirty="0" smtClean="0"/>
              <a:t>Préparation</a:t>
            </a:r>
            <a:r>
              <a:rPr lang="fr-FR" sz="2000" b="1" dirty="0" smtClean="0"/>
              <a:t> : </a:t>
            </a:r>
            <a:r>
              <a:rPr lang="fr-FR" sz="2000" dirty="0" smtClean="0"/>
              <a:t>Professeur anime une réunion</a:t>
            </a:r>
          </a:p>
          <a:p>
            <a:pPr marL="354013" indent="-354013" fontAlgn="base">
              <a:spcAft>
                <a:spcPts val="1200"/>
              </a:spcAft>
              <a:buFont typeface="Arial" pitchFamily="34" charset="0"/>
              <a:buChar char="•"/>
            </a:pPr>
            <a:endParaRPr lang="fr-FR" sz="2000" b="1" dirty="0" smtClean="0"/>
          </a:p>
          <a:p>
            <a:pPr marL="369888" indent="-369888" defTabSz="900113" fontAlgn="base">
              <a:spcAft>
                <a:spcPts val="1200"/>
              </a:spcAft>
              <a:buFont typeface="Arial" pitchFamily="34" charset="0"/>
              <a:buChar char="•"/>
            </a:pPr>
            <a:endParaRPr lang="fr-FR" sz="2000" b="1" dirty="0" smtClean="0"/>
          </a:p>
          <a:p>
            <a:pPr marL="369888" indent="-369888" defTabSz="900113" fontAlgn="base">
              <a:spcAft>
                <a:spcPts val="1200"/>
              </a:spcAft>
              <a:buFont typeface="Arial" pitchFamily="34" charset="0"/>
              <a:buChar char="•"/>
            </a:pPr>
            <a:endParaRPr lang="fr-FR" sz="2000" b="1" dirty="0" smtClean="0"/>
          </a:p>
        </p:txBody>
      </p:sp>
      <p:pic>
        <p:nvPicPr>
          <p:cNvPr id="6" name="Image 5" descr="Préparation.png"/>
          <p:cNvPicPr>
            <a:picLocks noChangeAspect="1"/>
          </p:cNvPicPr>
          <p:nvPr/>
        </p:nvPicPr>
        <p:blipFill>
          <a:blip r:embed="rId2" cstate="print"/>
          <a:stretch>
            <a:fillRect/>
          </a:stretch>
        </p:blipFill>
        <p:spPr>
          <a:xfrm>
            <a:off x="1087846" y="2384885"/>
            <a:ext cx="6675265" cy="4473116"/>
          </a:xfrm>
          <a:prstGeom prst="rect">
            <a:avLst/>
          </a:prstGeom>
          <a:ln w="38100" cap="sq">
            <a:noFill/>
            <a:prstDash val="solid"/>
            <a:miter lim="800000"/>
          </a:ln>
          <a:effectLst>
            <a:outerShdw blurRad="50800" dist="38100" dir="2700000" algn="tl" rotWithShape="0">
              <a:srgbClr val="000000">
                <a:alpha val="43000"/>
              </a:srgbClr>
            </a:outerShdw>
          </a:effectLst>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2- La démarche de projet</a:t>
            </a:r>
          </a:p>
        </p:txBody>
      </p:sp>
      <p:sp>
        <p:nvSpPr>
          <p:cNvPr id="14" name="ZoneTexte 13"/>
          <p:cNvSpPr txBox="1"/>
          <p:nvPr/>
        </p:nvSpPr>
        <p:spPr>
          <a:xfrm>
            <a:off x="215516" y="1808820"/>
            <a:ext cx="8928484" cy="984885"/>
          </a:xfrm>
          <a:prstGeom prst="rect">
            <a:avLst/>
          </a:prstGeom>
          <a:noFill/>
        </p:spPr>
        <p:txBody>
          <a:bodyPr wrap="square" rtlCol="0">
            <a:spAutoFit/>
          </a:bodyPr>
          <a:lstStyle/>
          <a:p>
            <a:pPr marL="354013" indent="-354013" fontAlgn="base">
              <a:spcAft>
                <a:spcPts val="1200"/>
              </a:spcAft>
            </a:pPr>
            <a:r>
              <a:rPr lang="fr-FR" sz="2800" b="1" dirty="0" smtClean="0"/>
              <a:t>L’analyse</a:t>
            </a:r>
            <a:r>
              <a:rPr lang="fr-FR" sz="2000" b="1" dirty="0" smtClean="0"/>
              <a:t> : définir le cahier des charges</a:t>
            </a:r>
          </a:p>
          <a:p>
            <a:pPr marL="369888" indent="-369888" defTabSz="900113" fontAlgn="base">
              <a:spcAft>
                <a:spcPts val="1200"/>
              </a:spcAft>
              <a:buFont typeface="Arial" pitchFamily="34" charset="0"/>
              <a:buChar char="•"/>
            </a:pPr>
            <a:endParaRPr lang="fr-FR" sz="2000" b="1" dirty="0" smtClean="0"/>
          </a:p>
        </p:txBody>
      </p:sp>
      <p:pic>
        <p:nvPicPr>
          <p:cNvPr id="7" name="Image 6" descr="Analyse.png"/>
          <p:cNvPicPr>
            <a:picLocks noChangeAspect="1"/>
          </p:cNvPicPr>
          <p:nvPr/>
        </p:nvPicPr>
        <p:blipFill>
          <a:blip r:embed="rId2" cstate="print"/>
          <a:stretch>
            <a:fillRect/>
          </a:stretch>
        </p:blipFill>
        <p:spPr>
          <a:xfrm>
            <a:off x="179512" y="2456892"/>
            <a:ext cx="8818280" cy="3636404"/>
          </a:xfrm>
          <a:prstGeom prst="rect">
            <a:avLst/>
          </a:prstGeom>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5447645"/>
          </a:xfrm>
          <a:prstGeom prst="rect">
            <a:avLst/>
          </a:prstGeom>
        </p:spPr>
        <p:txBody>
          <a:bodyPr wrap="square">
            <a:spAutoFit/>
          </a:bodyPr>
          <a:lstStyle/>
          <a:p>
            <a:r>
              <a:rPr lang="fr-FR" sz="2400" dirty="0" smtClean="0"/>
              <a:t>Initiation à la pédagogie de projet</a:t>
            </a:r>
          </a:p>
          <a:p>
            <a:endParaRPr lang="fr-FR" sz="2400" dirty="0" smtClean="0"/>
          </a:p>
          <a:p>
            <a:r>
              <a:rPr lang="fr-FR" sz="2400" dirty="0" smtClean="0"/>
              <a:t>Le programme élève</a:t>
            </a:r>
          </a:p>
          <a:p>
            <a:endParaRPr lang="fr-FR" sz="2400" dirty="0" smtClean="0"/>
          </a:p>
          <a:p>
            <a:r>
              <a:rPr lang="fr-FR" dirty="0" smtClean="0"/>
              <a:t>Les projets réalisés par l’élève, sous la conduite du professeur, sont un apprentissage fondamental, tant pour la compréhension de l’informatique et des sciences du numérique que pour l’acquisition de compétences essentielles pour l’enseignement supérieur. Mobilisant des compétences élargies, en lien avec les autres disciplines, l</a:t>
            </a:r>
            <a:r>
              <a:rPr lang="fr-FR" b="1" dirty="0" smtClean="0"/>
              <a:t>e projet a pour but d’imaginer des solutions qui répondent à l’expression d’un besoin.</a:t>
            </a:r>
            <a:r>
              <a:rPr lang="fr-FR" dirty="0" smtClean="0"/>
              <a:t> Les activités des élèves sont organisées autour </a:t>
            </a:r>
            <a:r>
              <a:rPr lang="fr-FR" b="1" dirty="0" smtClean="0"/>
              <a:t>d’une équipe de projet </a:t>
            </a:r>
            <a:r>
              <a:rPr lang="fr-FR" dirty="0" smtClean="0"/>
              <a:t>dont les tâches sont les suivantes :</a:t>
            </a:r>
          </a:p>
          <a:p>
            <a:endParaRPr lang="fr-FR" dirty="0" smtClean="0"/>
          </a:p>
          <a:p>
            <a:pPr marL="442913" indent="-265113">
              <a:buFont typeface="Arial" pitchFamily="34" charset="0"/>
              <a:buChar char="•"/>
            </a:pPr>
            <a:r>
              <a:rPr lang="fr-FR" dirty="0" smtClean="0"/>
              <a:t>repérer le besoin ou le problème à résoudre ;</a:t>
            </a:r>
          </a:p>
          <a:p>
            <a:pPr marL="442913" indent="-265113">
              <a:buFont typeface="Arial" pitchFamily="34" charset="0"/>
              <a:buChar char="•"/>
            </a:pPr>
            <a:r>
              <a:rPr lang="fr-FR" dirty="0" smtClean="0"/>
              <a:t>formaliser le besoin (sous la forme d’un cahier des charges) ;</a:t>
            </a:r>
          </a:p>
          <a:p>
            <a:pPr marL="442913" indent="-265113">
              <a:buFont typeface="Arial" pitchFamily="34" charset="0"/>
              <a:buChar char="•"/>
            </a:pPr>
            <a:r>
              <a:rPr lang="fr-FR" dirty="0" smtClean="0"/>
              <a:t>imaginer des solutions, en choisir une et répartir les rôles ;</a:t>
            </a:r>
          </a:p>
          <a:p>
            <a:pPr marL="442913" indent="-265113">
              <a:buFont typeface="Arial" pitchFamily="34" charset="0"/>
              <a:buChar char="•"/>
            </a:pPr>
            <a:r>
              <a:rPr lang="fr-FR" dirty="0" smtClean="0"/>
              <a:t>réaliser tout ou partie de la solution choisie ;</a:t>
            </a:r>
          </a:p>
          <a:p>
            <a:pPr marL="442913" indent="-265113">
              <a:buFont typeface="Arial" pitchFamily="34" charset="0"/>
              <a:buChar char="•"/>
            </a:pPr>
            <a:r>
              <a:rPr lang="fr-FR" dirty="0" smtClean="0"/>
              <a:t>évaluer les performances ou l’adéquation de la solution ;</a:t>
            </a:r>
          </a:p>
          <a:p>
            <a:pPr marL="442913" indent="-265113">
              <a:buFont typeface="Arial" pitchFamily="34" charset="0"/>
              <a:buChar char="•"/>
            </a:pPr>
            <a:r>
              <a:rPr lang="fr-FR" dirty="0" smtClean="0"/>
              <a:t>étudier l’évolution du besoin sous l’effet de la solution proposée ;</a:t>
            </a:r>
          </a:p>
          <a:p>
            <a:pPr marL="442913" indent="-265113">
              <a:buFont typeface="Arial" pitchFamily="34" charset="0"/>
              <a:buChar char="•"/>
            </a:pPr>
            <a:r>
              <a:rPr lang="fr-FR" dirty="0" smtClean="0"/>
              <a:t>s’il y a lieu, étudier l’influence de la solution sur l’environnement correspondant.</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2- La démarche de projet</a:t>
            </a:r>
          </a:p>
        </p:txBody>
      </p:sp>
      <p:sp>
        <p:nvSpPr>
          <p:cNvPr id="14" name="ZoneTexte 13"/>
          <p:cNvSpPr txBox="1"/>
          <p:nvPr/>
        </p:nvSpPr>
        <p:spPr>
          <a:xfrm>
            <a:off x="215516" y="1844824"/>
            <a:ext cx="8928484" cy="4062651"/>
          </a:xfrm>
          <a:prstGeom prst="rect">
            <a:avLst/>
          </a:prstGeom>
          <a:noFill/>
        </p:spPr>
        <p:txBody>
          <a:bodyPr wrap="square" rtlCol="0">
            <a:spAutoFit/>
          </a:bodyPr>
          <a:lstStyle/>
          <a:p>
            <a:pPr marL="354013" indent="-354013" fontAlgn="base">
              <a:spcAft>
                <a:spcPts val="1200"/>
              </a:spcAft>
            </a:pPr>
            <a:r>
              <a:rPr lang="fr-FR" sz="2800" b="1" dirty="0" smtClean="0"/>
              <a:t>L’analyse</a:t>
            </a:r>
            <a:r>
              <a:rPr lang="fr-FR" sz="2000" b="1" dirty="0" smtClean="0"/>
              <a:t> : définir le cahier des charges</a:t>
            </a:r>
          </a:p>
          <a:p>
            <a:pPr marL="354013" indent="-354013" fontAlgn="base">
              <a:spcAft>
                <a:spcPts val="1200"/>
              </a:spcAft>
              <a:buFont typeface="Arial" pitchFamily="34" charset="0"/>
              <a:buChar char="•"/>
            </a:pPr>
            <a:r>
              <a:rPr lang="fr-FR" sz="2000" b="1" dirty="0" smtClean="0"/>
              <a:t>Réunions / Brainstorming de l’équipe</a:t>
            </a:r>
          </a:p>
          <a:p>
            <a:pPr marL="354013" indent="-354013" fontAlgn="base">
              <a:spcAft>
                <a:spcPts val="1200"/>
              </a:spcAft>
              <a:buFont typeface="Arial" pitchFamily="34" charset="0"/>
              <a:buChar char="•"/>
            </a:pPr>
            <a:r>
              <a:rPr lang="fr-FR" sz="2000" b="1" dirty="0" smtClean="0"/>
              <a:t>Outils spécifiques</a:t>
            </a:r>
          </a:p>
          <a:p>
            <a:pPr marL="900113" indent="-369888" defTabSz="900113" fontAlgn="base">
              <a:buFont typeface="Arial" pitchFamily="34" charset="0"/>
              <a:buChar char="•"/>
            </a:pPr>
            <a:r>
              <a:rPr lang="fr-FR" sz="2000" b="1" dirty="0" smtClean="0"/>
              <a:t>Carte mentale =&gt; organiser les idées</a:t>
            </a:r>
          </a:p>
          <a:p>
            <a:pPr marL="900113" indent="-369888" defTabSz="900113" fontAlgn="base">
              <a:buFont typeface="Arial" pitchFamily="34" charset="0"/>
              <a:buChar char="•"/>
            </a:pPr>
            <a:r>
              <a:rPr lang="fr-FR" sz="2000" b="1" dirty="0" smtClean="0"/>
              <a:t>Diagramme de Gantt =&gt; définir le planning prévisionnel</a:t>
            </a:r>
          </a:p>
          <a:p>
            <a:pPr marL="900113" indent="-369888" defTabSz="900113" fontAlgn="base">
              <a:buFont typeface="Arial" pitchFamily="34" charset="0"/>
              <a:buChar char="•"/>
            </a:pPr>
            <a:r>
              <a:rPr lang="fr-FR" sz="2000" b="1" dirty="0" smtClean="0"/>
              <a:t>Schéma fonctionnel / blocs</a:t>
            </a:r>
          </a:p>
          <a:p>
            <a:pPr marL="900113" indent="-369888" defTabSz="900113" fontAlgn="base">
              <a:buFont typeface="Arial" pitchFamily="34" charset="0"/>
              <a:buChar char="•"/>
            </a:pPr>
            <a:r>
              <a:rPr lang="fr-FR" sz="2000" b="1" dirty="0" smtClean="0"/>
              <a:t>Diagrammes UML/SYSML</a:t>
            </a:r>
          </a:p>
          <a:p>
            <a:pPr marL="900113" indent="-369888" defTabSz="900113" fontAlgn="base">
              <a:spcAft>
                <a:spcPts val="1200"/>
              </a:spcAft>
              <a:buFont typeface="Arial" pitchFamily="34" charset="0"/>
              <a:buChar char="•"/>
            </a:pPr>
            <a:r>
              <a:rPr lang="fr-FR" sz="2000" b="1" dirty="0" err="1" smtClean="0"/>
              <a:t>Grafcet</a:t>
            </a:r>
            <a:r>
              <a:rPr lang="fr-FR" sz="2000" b="1" dirty="0" smtClean="0"/>
              <a:t> / </a:t>
            </a:r>
            <a:r>
              <a:rPr lang="fr-FR" sz="2000" b="1" dirty="0" err="1" smtClean="0"/>
              <a:t>algorigramme</a:t>
            </a:r>
            <a:r>
              <a:rPr lang="fr-FR" sz="2000" b="1" dirty="0" smtClean="0"/>
              <a:t> / pseudo-code</a:t>
            </a:r>
          </a:p>
          <a:p>
            <a:pPr marL="369888" indent="-369888" defTabSz="900113" fontAlgn="base">
              <a:spcAft>
                <a:spcPts val="1200"/>
              </a:spcAft>
            </a:pPr>
            <a:endParaRPr lang="fr-FR" sz="2000" b="1" dirty="0" smtClean="0"/>
          </a:p>
          <a:p>
            <a:pPr marL="369888" indent="-369888" defTabSz="900113" fontAlgn="base">
              <a:spcAft>
                <a:spcPts val="1200"/>
              </a:spcAft>
              <a:buFont typeface="Arial" pitchFamily="34" charset="0"/>
              <a:buChar char="•"/>
            </a:pPr>
            <a:endParaRPr lang="fr-FR" sz="2000" b="1" dirty="0" smtClean="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2- La démarche de projet</a:t>
            </a:r>
          </a:p>
        </p:txBody>
      </p:sp>
      <p:sp>
        <p:nvSpPr>
          <p:cNvPr id="14" name="ZoneTexte 13"/>
          <p:cNvSpPr txBox="1"/>
          <p:nvPr/>
        </p:nvSpPr>
        <p:spPr>
          <a:xfrm>
            <a:off x="215516" y="1808820"/>
            <a:ext cx="8928484" cy="984885"/>
          </a:xfrm>
          <a:prstGeom prst="rect">
            <a:avLst/>
          </a:prstGeom>
          <a:noFill/>
        </p:spPr>
        <p:txBody>
          <a:bodyPr wrap="square" rtlCol="0">
            <a:spAutoFit/>
          </a:bodyPr>
          <a:lstStyle/>
          <a:p>
            <a:pPr marL="354013" indent="-354013" fontAlgn="base">
              <a:spcAft>
                <a:spcPts val="1200"/>
              </a:spcAft>
            </a:pPr>
            <a:r>
              <a:rPr lang="fr-FR" sz="2800" b="1" dirty="0" smtClean="0"/>
              <a:t>Exécution </a:t>
            </a:r>
            <a:r>
              <a:rPr lang="fr-FR" sz="2000" b="1" dirty="0" smtClean="0"/>
              <a:t>: Conception</a:t>
            </a:r>
          </a:p>
          <a:p>
            <a:pPr marL="369888" indent="-369888" defTabSz="900113" fontAlgn="base">
              <a:spcAft>
                <a:spcPts val="1200"/>
              </a:spcAft>
            </a:pPr>
            <a:endParaRPr lang="fr-FR" sz="2000" b="1" dirty="0" smtClean="0"/>
          </a:p>
        </p:txBody>
      </p:sp>
      <p:pic>
        <p:nvPicPr>
          <p:cNvPr id="7" name="Image 6" descr="conception.png"/>
          <p:cNvPicPr>
            <a:picLocks noChangeAspect="1"/>
          </p:cNvPicPr>
          <p:nvPr/>
        </p:nvPicPr>
        <p:blipFill>
          <a:blip r:embed="rId2" cstate="print"/>
          <a:stretch>
            <a:fillRect/>
          </a:stretch>
        </p:blipFill>
        <p:spPr>
          <a:xfrm>
            <a:off x="359532" y="2528900"/>
            <a:ext cx="8630114" cy="3348372"/>
          </a:xfrm>
          <a:prstGeom prst="rect">
            <a:avLst/>
          </a:prstGeom>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2- La démarche de projet</a:t>
            </a:r>
          </a:p>
        </p:txBody>
      </p:sp>
      <p:sp>
        <p:nvSpPr>
          <p:cNvPr id="14" name="ZoneTexte 13"/>
          <p:cNvSpPr txBox="1"/>
          <p:nvPr/>
        </p:nvSpPr>
        <p:spPr>
          <a:xfrm>
            <a:off x="215516" y="1808820"/>
            <a:ext cx="8928484" cy="984885"/>
          </a:xfrm>
          <a:prstGeom prst="rect">
            <a:avLst/>
          </a:prstGeom>
          <a:noFill/>
        </p:spPr>
        <p:txBody>
          <a:bodyPr wrap="square" rtlCol="0">
            <a:spAutoFit/>
          </a:bodyPr>
          <a:lstStyle/>
          <a:p>
            <a:pPr marL="354013" indent="-354013" fontAlgn="base">
              <a:spcAft>
                <a:spcPts val="1200"/>
              </a:spcAft>
            </a:pPr>
            <a:r>
              <a:rPr lang="fr-FR" sz="2800" b="1" dirty="0" smtClean="0"/>
              <a:t>Rendre compte </a:t>
            </a:r>
            <a:r>
              <a:rPr lang="fr-FR" sz="2000" b="1" dirty="0" smtClean="0"/>
              <a:t>:</a:t>
            </a:r>
          </a:p>
          <a:p>
            <a:pPr marL="369888" indent="-369888" defTabSz="900113" fontAlgn="base">
              <a:spcAft>
                <a:spcPts val="1200"/>
              </a:spcAft>
            </a:pPr>
            <a:endParaRPr lang="fr-FR" sz="2000" b="1" dirty="0" smtClean="0"/>
          </a:p>
        </p:txBody>
      </p:sp>
      <p:pic>
        <p:nvPicPr>
          <p:cNvPr id="6" name="Image 5" descr="exporter.png"/>
          <p:cNvPicPr>
            <a:picLocks noChangeAspect="1"/>
          </p:cNvPicPr>
          <p:nvPr/>
        </p:nvPicPr>
        <p:blipFill>
          <a:blip r:embed="rId2" cstate="print"/>
          <a:stretch>
            <a:fillRect/>
          </a:stretch>
        </p:blipFill>
        <p:spPr>
          <a:xfrm>
            <a:off x="827584" y="2348880"/>
            <a:ext cx="7380820" cy="4422963"/>
          </a:xfrm>
          <a:prstGeom prst="rect">
            <a:avLst/>
          </a:prstGeom>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3293209"/>
          </a:xfrm>
          <a:prstGeom prst="rect">
            <a:avLst/>
          </a:prstGeom>
        </p:spPr>
        <p:txBody>
          <a:bodyPr wrap="square">
            <a:spAutoFit/>
          </a:bodyPr>
          <a:lstStyle/>
          <a:p>
            <a:r>
              <a:rPr lang="fr-FR" sz="2400" dirty="0" smtClean="0"/>
              <a:t>Initiation à la pédagogie de projet</a:t>
            </a:r>
          </a:p>
          <a:p>
            <a:endParaRPr lang="fr-FR" sz="2400" dirty="0" smtClean="0"/>
          </a:p>
          <a:p>
            <a:pPr algn="ctr"/>
            <a:endParaRPr lang="fr-FR" sz="4000" dirty="0" smtClean="0"/>
          </a:p>
          <a:p>
            <a:pPr algn="ctr"/>
            <a:endParaRPr lang="fr-FR" sz="4000" dirty="0" smtClean="0"/>
          </a:p>
          <a:p>
            <a:pPr algn="ctr"/>
            <a:r>
              <a:rPr lang="fr-FR" sz="4000" dirty="0" smtClean="0"/>
              <a:t>3- La conduite de projet</a:t>
            </a:r>
          </a:p>
          <a:p>
            <a:pPr algn="ctr"/>
            <a:endParaRPr lang="fr-FR" sz="4000" dirty="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3- La conduite de projet</a:t>
            </a:r>
          </a:p>
        </p:txBody>
      </p:sp>
      <p:sp>
        <p:nvSpPr>
          <p:cNvPr id="15" name="ZoneTexte 14"/>
          <p:cNvSpPr txBox="1"/>
          <p:nvPr/>
        </p:nvSpPr>
        <p:spPr>
          <a:xfrm>
            <a:off x="215516" y="2240868"/>
            <a:ext cx="8928484" cy="4555093"/>
          </a:xfrm>
          <a:prstGeom prst="rect">
            <a:avLst/>
          </a:prstGeom>
          <a:noFill/>
        </p:spPr>
        <p:txBody>
          <a:bodyPr wrap="square" rtlCol="0">
            <a:spAutoFit/>
          </a:bodyPr>
          <a:lstStyle/>
          <a:p>
            <a:pPr marL="354013" indent="-354013" fontAlgn="base">
              <a:spcAft>
                <a:spcPts val="1200"/>
              </a:spcAft>
              <a:buFont typeface="Arial" pitchFamily="34" charset="0"/>
              <a:buChar char="•"/>
            </a:pPr>
            <a:r>
              <a:rPr lang="fr-FR" sz="2000" b="1" dirty="0" smtClean="0"/>
              <a:t>Recueillir régulièrement l’état d’avancement </a:t>
            </a:r>
          </a:p>
          <a:p>
            <a:pPr marL="354013" indent="-354013" fontAlgn="base">
              <a:spcAft>
                <a:spcPts val="1200"/>
              </a:spcAft>
              <a:buFont typeface="Arial" pitchFamily="34" charset="0"/>
              <a:buChar char="•"/>
            </a:pPr>
            <a:r>
              <a:rPr lang="fr-FR" sz="2000" b="1" dirty="0" smtClean="0"/>
              <a:t>Comparer avec le prévisionnel</a:t>
            </a:r>
          </a:p>
          <a:p>
            <a:pPr marL="354013" indent="-354013" fontAlgn="base">
              <a:spcAft>
                <a:spcPts val="1200"/>
              </a:spcAft>
              <a:buFont typeface="Arial" pitchFamily="34" charset="0"/>
              <a:buChar char="•"/>
            </a:pPr>
            <a:r>
              <a:rPr lang="fr-FR" sz="2000" b="1" dirty="0" smtClean="0"/>
              <a:t> Analyser les écarts</a:t>
            </a:r>
          </a:p>
          <a:p>
            <a:pPr marL="354013" indent="-354013" fontAlgn="base">
              <a:spcAft>
                <a:spcPts val="1200"/>
              </a:spcAft>
              <a:buFont typeface="Arial" pitchFamily="34" charset="0"/>
              <a:buChar char="•"/>
            </a:pPr>
            <a:r>
              <a:rPr lang="fr-FR" sz="2000" b="1" dirty="0" smtClean="0"/>
              <a:t>Conseiller dans la recherche et la mise en œuvre des solutions</a:t>
            </a:r>
          </a:p>
          <a:p>
            <a:pPr marL="354013" indent="-354013" fontAlgn="base">
              <a:spcAft>
                <a:spcPts val="1200"/>
              </a:spcAft>
              <a:buFont typeface="Arial" pitchFamily="34" charset="0"/>
              <a:buChar char="•"/>
            </a:pPr>
            <a:r>
              <a:rPr lang="fr-FR" sz="2000" b="1" dirty="0" smtClean="0"/>
              <a:t> Réadapter le prévisionnel </a:t>
            </a:r>
          </a:p>
          <a:p>
            <a:pPr marL="354013" indent="-354013" fontAlgn="base">
              <a:spcAft>
                <a:spcPts val="1200"/>
              </a:spcAft>
              <a:buFont typeface="Arial" pitchFamily="34" charset="0"/>
              <a:buChar char="•"/>
            </a:pPr>
            <a:endParaRPr lang="fr-FR" sz="2000" b="1" dirty="0" smtClean="0"/>
          </a:p>
          <a:p>
            <a:pPr marL="354013" indent="-354013" fontAlgn="base">
              <a:spcAft>
                <a:spcPts val="1200"/>
              </a:spcAft>
              <a:buFont typeface="Symbol"/>
              <a:buChar char="Þ"/>
            </a:pPr>
            <a:r>
              <a:rPr lang="fr-FR" sz="2000" b="1" dirty="0" smtClean="0"/>
              <a:t>Echange hebdomadaire avec le groupe (5 à 10 minutes ) </a:t>
            </a:r>
          </a:p>
          <a:p>
            <a:pPr marL="354013" indent="-354013" fontAlgn="base">
              <a:spcAft>
                <a:spcPts val="1200"/>
              </a:spcAft>
              <a:buFont typeface="Symbol"/>
              <a:buChar char="Þ"/>
            </a:pPr>
            <a:r>
              <a:rPr lang="fr-FR" sz="2000" b="1" dirty="0" smtClean="0"/>
              <a:t>Revue de projet (avant l’exécution dans les conditions d’examen)</a:t>
            </a:r>
          </a:p>
          <a:p>
            <a:pPr marL="354013" indent="-354013" fontAlgn="base">
              <a:spcAft>
                <a:spcPts val="1200"/>
              </a:spcAft>
            </a:pPr>
            <a:r>
              <a:rPr lang="fr-FR" sz="2000" b="1" dirty="0" smtClean="0"/>
              <a:t>  </a:t>
            </a:r>
          </a:p>
          <a:p>
            <a:pPr marL="354013" indent="-354013" fontAlgn="base">
              <a:spcAft>
                <a:spcPts val="1200"/>
              </a:spcAft>
              <a:buFont typeface="Arial" pitchFamily="34" charset="0"/>
              <a:buChar char="•"/>
            </a:pPr>
            <a:endParaRPr lang="fr-FR" sz="2000" b="1" dirty="0" smtClean="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3293209"/>
          </a:xfrm>
          <a:prstGeom prst="rect">
            <a:avLst/>
          </a:prstGeom>
        </p:spPr>
        <p:txBody>
          <a:bodyPr wrap="square">
            <a:spAutoFit/>
          </a:bodyPr>
          <a:lstStyle/>
          <a:p>
            <a:r>
              <a:rPr lang="fr-FR" sz="2400" dirty="0" smtClean="0"/>
              <a:t>Initiation à la pédagogie de projet</a:t>
            </a:r>
          </a:p>
          <a:p>
            <a:endParaRPr lang="fr-FR" sz="2400" dirty="0" smtClean="0"/>
          </a:p>
          <a:p>
            <a:pPr algn="ctr"/>
            <a:endParaRPr lang="fr-FR" sz="4000" dirty="0" smtClean="0"/>
          </a:p>
          <a:p>
            <a:pPr algn="ctr"/>
            <a:endParaRPr lang="fr-FR" sz="4000" dirty="0" smtClean="0"/>
          </a:p>
          <a:p>
            <a:pPr algn="ctr"/>
            <a:r>
              <a:rPr lang="fr-FR" sz="4000" dirty="0" smtClean="0"/>
              <a:t>4- Les logiciels</a:t>
            </a:r>
          </a:p>
          <a:p>
            <a:pPr algn="ctr"/>
            <a:endParaRPr lang="fr-FR" sz="4000" dirty="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4- Les logiciels</a:t>
            </a:r>
          </a:p>
        </p:txBody>
      </p:sp>
      <p:sp>
        <p:nvSpPr>
          <p:cNvPr id="15" name="ZoneTexte 14"/>
          <p:cNvSpPr txBox="1"/>
          <p:nvPr/>
        </p:nvSpPr>
        <p:spPr>
          <a:xfrm>
            <a:off x="215516" y="2240868"/>
            <a:ext cx="8928484" cy="4862870"/>
          </a:xfrm>
          <a:prstGeom prst="rect">
            <a:avLst/>
          </a:prstGeom>
          <a:noFill/>
        </p:spPr>
        <p:txBody>
          <a:bodyPr wrap="square" rtlCol="0">
            <a:spAutoFit/>
          </a:bodyPr>
          <a:lstStyle/>
          <a:p>
            <a:pPr marL="369888" indent="-369888" defTabSz="900113" fontAlgn="base">
              <a:buFont typeface="Arial" pitchFamily="34" charset="0"/>
              <a:buChar char="•"/>
            </a:pPr>
            <a:r>
              <a:rPr lang="fr-FR" sz="2000" b="1" dirty="0" smtClean="0"/>
              <a:t>Gestion de projet :</a:t>
            </a:r>
          </a:p>
          <a:p>
            <a:pPr marL="827088" lvl="1" indent="-369888" defTabSz="900113" fontAlgn="base">
              <a:buFont typeface="Arial" pitchFamily="34" charset="0"/>
              <a:buChar char="•"/>
            </a:pPr>
            <a:r>
              <a:rPr lang="fr-FR" sz="2000" b="1" dirty="0" smtClean="0"/>
              <a:t>MS Project</a:t>
            </a:r>
          </a:p>
          <a:p>
            <a:pPr marL="827088" lvl="1" indent="-369888" defTabSz="900113" fontAlgn="base">
              <a:buFont typeface="Arial" pitchFamily="34" charset="0"/>
              <a:buChar char="•"/>
            </a:pPr>
            <a:r>
              <a:rPr lang="fr-FR" sz="2000" b="1" dirty="0" smtClean="0"/>
              <a:t>Open </a:t>
            </a:r>
            <a:r>
              <a:rPr lang="fr-FR" sz="2000" b="1" dirty="0" err="1" smtClean="0"/>
              <a:t>Proj</a:t>
            </a:r>
            <a:endParaRPr lang="fr-FR" sz="2000" b="1" dirty="0" smtClean="0"/>
          </a:p>
          <a:p>
            <a:pPr marL="1077913" indent="-369888" defTabSz="900113" fontAlgn="base">
              <a:buFont typeface="Arial" pitchFamily="34" charset="0"/>
              <a:buChar char="•"/>
            </a:pPr>
            <a:endParaRPr lang="fr-FR" sz="2000" b="1" dirty="0" smtClean="0"/>
          </a:p>
          <a:p>
            <a:pPr marL="369888" indent="-369888" defTabSz="900113" fontAlgn="base">
              <a:buFont typeface="Arial" pitchFamily="34" charset="0"/>
              <a:buChar char="•"/>
            </a:pPr>
            <a:r>
              <a:rPr lang="fr-FR" sz="2000" b="1" dirty="0" smtClean="0"/>
              <a:t>Carte mentale =&gt; organiser les idées</a:t>
            </a:r>
          </a:p>
          <a:p>
            <a:pPr marL="827088" lvl="1" indent="-369888" defTabSz="900113" fontAlgn="base">
              <a:buFont typeface="Arial" pitchFamily="34" charset="0"/>
              <a:buChar char="•"/>
            </a:pPr>
            <a:r>
              <a:rPr lang="fr-FR" sz="2000" b="1" dirty="0" err="1" smtClean="0"/>
              <a:t>MindView</a:t>
            </a:r>
            <a:endParaRPr lang="fr-FR" sz="2000" b="1" dirty="0" smtClean="0"/>
          </a:p>
          <a:p>
            <a:pPr marL="827088" lvl="1" indent="-369888" defTabSz="900113" fontAlgn="base">
              <a:buFont typeface="Arial" pitchFamily="34" charset="0"/>
              <a:buChar char="•"/>
            </a:pPr>
            <a:r>
              <a:rPr lang="fr-FR" sz="2000" b="1" dirty="0" err="1" smtClean="0"/>
              <a:t>FreePlane</a:t>
            </a:r>
            <a:endParaRPr lang="fr-FR" sz="2000" b="1" dirty="0" smtClean="0"/>
          </a:p>
          <a:p>
            <a:pPr marL="827088" lvl="1" indent="-369888" defTabSz="900113" fontAlgn="base">
              <a:buFont typeface="Arial" pitchFamily="34" charset="0"/>
              <a:buChar char="•"/>
            </a:pPr>
            <a:r>
              <a:rPr lang="fr-FR" sz="2000" b="1" dirty="0" err="1" smtClean="0"/>
              <a:t>Xmind</a:t>
            </a:r>
            <a:endParaRPr lang="fr-FR" sz="2000" b="1" dirty="0" smtClean="0"/>
          </a:p>
          <a:p>
            <a:pPr marL="827088" lvl="1" indent="-369888" defTabSz="900113" fontAlgn="base">
              <a:buFont typeface="Arial" pitchFamily="34" charset="0"/>
              <a:buChar char="•"/>
            </a:pPr>
            <a:endParaRPr lang="fr-FR" sz="2000" b="1" dirty="0" smtClean="0"/>
          </a:p>
          <a:p>
            <a:pPr marL="369888" indent="-369888" defTabSz="900113" fontAlgn="base">
              <a:buFont typeface="Arial" pitchFamily="34" charset="0"/>
              <a:buChar char="•"/>
            </a:pPr>
            <a:r>
              <a:rPr lang="fr-FR" sz="2000" b="1" dirty="0" smtClean="0"/>
              <a:t>Diagramme de Gantt =&gt; définir le planning prévisionnel</a:t>
            </a:r>
          </a:p>
          <a:p>
            <a:pPr marL="811213" lvl="1" indent="-354013" fontAlgn="base">
              <a:buFont typeface="Arial" pitchFamily="34" charset="0"/>
              <a:buChar char="•"/>
            </a:pPr>
            <a:r>
              <a:rPr lang="fr-FR" sz="2000" b="1" dirty="0" smtClean="0"/>
              <a:t>Gantt Project</a:t>
            </a:r>
          </a:p>
          <a:p>
            <a:pPr marL="811213" lvl="1" indent="-354013" fontAlgn="base">
              <a:buFont typeface="Arial" pitchFamily="34" charset="0"/>
              <a:buChar char="•"/>
            </a:pPr>
            <a:r>
              <a:rPr lang="fr-FR" sz="2000" b="1" dirty="0" err="1" smtClean="0"/>
              <a:t>MindView</a:t>
            </a:r>
            <a:endParaRPr lang="fr-FR" sz="2000" b="1" dirty="0" smtClean="0"/>
          </a:p>
          <a:p>
            <a:pPr marL="811213" lvl="1" indent="-354013" fontAlgn="base">
              <a:buFont typeface="Arial" pitchFamily="34" charset="0"/>
              <a:buChar char="•"/>
            </a:pPr>
            <a:endParaRPr lang="fr-FR" sz="2000" b="1" dirty="0" smtClean="0"/>
          </a:p>
          <a:p>
            <a:pPr marL="354013" indent="-354013" fontAlgn="base">
              <a:spcAft>
                <a:spcPts val="1200"/>
              </a:spcAft>
              <a:buFont typeface="Arial" pitchFamily="34" charset="0"/>
              <a:buChar char="•"/>
            </a:pPr>
            <a:r>
              <a:rPr lang="fr-FR" sz="2000" b="1" dirty="0" smtClean="0"/>
              <a:t>Plateforme de travail collaboratif (ENT, Google docs, Wiki, …)</a:t>
            </a:r>
          </a:p>
          <a:p>
            <a:pPr marL="354013" indent="-354013" fontAlgn="base">
              <a:spcAft>
                <a:spcPts val="1200"/>
              </a:spcAft>
              <a:buFont typeface="Arial" pitchFamily="34" charset="0"/>
              <a:buChar char="•"/>
            </a:pPr>
            <a:endParaRPr lang="fr-FR" sz="2000" b="1" dirty="0" smtClean="0"/>
          </a:p>
        </p:txBody>
      </p:sp>
      <p:sp>
        <p:nvSpPr>
          <p:cNvPr id="7" name="Rectangle à coins arrondis 6"/>
          <p:cNvSpPr/>
          <p:nvPr/>
        </p:nvSpPr>
        <p:spPr>
          <a:xfrm>
            <a:off x="1007604" y="3825044"/>
            <a:ext cx="1332148" cy="288032"/>
          </a:xfrm>
          <a:prstGeom prst="roundRect">
            <a:avLst/>
          </a:prstGeom>
          <a:solidFill>
            <a:srgbClr val="0070C0">
              <a:alpha val="10196"/>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1043608" y="5661248"/>
            <a:ext cx="1332148" cy="288032"/>
          </a:xfrm>
          <a:prstGeom prst="roundRect">
            <a:avLst/>
          </a:prstGeom>
          <a:solidFill>
            <a:srgbClr val="0070C0">
              <a:alpha val="10196"/>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1007604" y="4437112"/>
            <a:ext cx="1332148" cy="288032"/>
          </a:xfrm>
          <a:prstGeom prst="roundRect">
            <a:avLst/>
          </a:prstGeom>
          <a:solidFill>
            <a:srgbClr val="00B050">
              <a:alpha val="1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1043608" y="5373216"/>
            <a:ext cx="1584176" cy="288032"/>
          </a:xfrm>
          <a:prstGeom prst="roundRect">
            <a:avLst/>
          </a:prstGeom>
          <a:solidFill>
            <a:srgbClr val="00B050">
              <a:alpha val="1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4524315"/>
          </a:xfrm>
          <a:prstGeom prst="rect">
            <a:avLst/>
          </a:prstGeom>
        </p:spPr>
        <p:txBody>
          <a:bodyPr wrap="square">
            <a:spAutoFit/>
          </a:bodyPr>
          <a:lstStyle/>
          <a:p>
            <a:r>
              <a:rPr lang="fr-FR" sz="2400" dirty="0" smtClean="0"/>
              <a:t>Initiation à la pédagogie de projet</a:t>
            </a:r>
          </a:p>
          <a:p>
            <a:endParaRPr lang="fr-FR" sz="2400" dirty="0" smtClean="0"/>
          </a:p>
          <a:p>
            <a:pPr algn="ctr"/>
            <a:endParaRPr lang="fr-FR" sz="4000" dirty="0" smtClean="0"/>
          </a:p>
          <a:p>
            <a:pPr algn="ctr"/>
            <a:endParaRPr lang="fr-FR" sz="4000" dirty="0" smtClean="0"/>
          </a:p>
          <a:p>
            <a:pPr algn="ctr"/>
            <a:r>
              <a:rPr lang="fr-FR" sz="4000" dirty="0" smtClean="0"/>
              <a:t>5- Exemple</a:t>
            </a:r>
          </a:p>
          <a:p>
            <a:pPr algn="ctr"/>
            <a:endParaRPr lang="fr-FR" sz="4000" dirty="0" smtClean="0"/>
          </a:p>
          <a:p>
            <a:pPr algn="ctr"/>
            <a:r>
              <a:rPr lang="fr-FR" sz="4000" dirty="0" smtClean="0"/>
              <a:t>Robot pompier</a:t>
            </a:r>
          </a:p>
          <a:p>
            <a:pPr algn="ctr"/>
            <a:endParaRPr lang="fr-FR" sz="4000" dirty="0"/>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5262979"/>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Identifier le besoin</a:t>
            </a:r>
          </a:p>
          <a:p>
            <a:endParaRPr lang="fr-FR" sz="2800" dirty="0" smtClean="0"/>
          </a:p>
          <a:p>
            <a:r>
              <a:rPr lang="fr-FR" sz="2000" dirty="0" smtClean="0"/>
              <a:t>M. Machin est propriétaire d’un magasin de papèterie. Il dispose d’un entrepôt où sont stockés différentes qualités de papier, en rouleau ou en ramette. </a:t>
            </a:r>
          </a:p>
          <a:p>
            <a:endParaRPr lang="fr-FR" sz="2000" dirty="0" smtClean="0"/>
          </a:p>
          <a:p>
            <a:r>
              <a:rPr lang="fr-FR" sz="2000" dirty="0" smtClean="0"/>
              <a:t>La valeur marchande est considérable.</a:t>
            </a:r>
          </a:p>
          <a:p>
            <a:endParaRPr lang="fr-FR" sz="2000" dirty="0" smtClean="0"/>
          </a:p>
          <a:p>
            <a:r>
              <a:rPr lang="fr-FR" sz="2000" dirty="0" smtClean="0"/>
              <a:t>Récemment, un départ d’incendie circonscrit par le système de sécurité actuel a eu de terribles répercutions.</a:t>
            </a:r>
          </a:p>
          <a:p>
            <a:endParaRPr lang="fr-FR" sz="2000" dirty="0" smtClean="0"/>
          </a:p>
          <a:p>
            <a:r>
              <a:rPr lang="fr-FR" sz="2000" dirty="0" smtClean="0"/>
              <a:t>La quasi-totalité de la marchandise à été détruite par le système d’aspersion d’eau qui équipe l’entrepôt.</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767428" cy="4339650"/>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Définir le problème à résoudre</a:t>
            </a:r>
          </a:p>
          <a:p>
            <a:endParaRPr lang="fr-FR" sz="2800" dirty="0" smtClean="0"/>
          </a:p>
          <a:p>
            <a:r>
              <a:rPr lang="fr-FR" sz="2000" dirty="0" smtClean="0"/>
              <a:t>M. Machin vous sollicite pour trouver une solution à même de pouvoir :</a:t>
            </a:r>
          </a:p>
          <a:p>
            <a:endParaRPr lang="fr-FR" sz="2000" dirty="0" smtClean="0"/>
          </a:p>
          <a:p>
            <a:pPr marL="900113" indent="-265113">
              <a:buFont typeface="Arial" pitchFamily="34" charset="0"/>
              <a:buChar char="•"/>
            </a:pPr>
            <a:r>
              <a:rPr lang="fr-FR" sz="2000" dirty="0" smtClean="0"/>
              <a:t>Détecter un départ d’incendie</a:t>
            </a:r>
          </a:p>
          <a:p>
            <a:pPr marL="900113" indent="-265113">
              <a:buFont typeface="Arial" pitchFamily="34" charset="0"/>
              <a:buChar char="•"/>
            </a:pPr>
            <a:r>
              <a:rPr lang="fr-FR" sz="2000" dirty="0" smtClean="0"/>
              <a:t>Donner l’alerte (pompier et propriétaire)</a:t>
            </a:r>
          </a:p>
          <a:p>
            <a:pPr marL="900113" indent="-265113">
              <a:buFont typeface="Arial" pitchFamily="34" charset="0"/>
              <a:buChar char="•"/>
            </a:pPr>
            <a:r>
              <a:rPr lang="fr-FR" sz="2000" dirty="0" smtClean="0"/>
              <a:t>Circonscrire précisément le foyer sans abimer le reste de la marchandise</a:t>
            </a:r>
          </a:p>
          <a:p>
            <a:pPr marL="900113" indent="-265113">
              <a:buFont typeface="Arial" pitchFamily="34" charset="0"/>
              <a:buChar char="•"/>
            </a:pPr>
            <a:r>
              <a:rPr lang="fr-FR" sz="2000" dirty="0" smtClean="0"/>
              <a:t>Aucun câblage supplémentaire dans l’entrepôt</a:t>
            </a:r>
          </a:p>
          <a:p>
            <a:pPr marL="900113" indent="-265113">
              <a:buFont typeface="Arial" pitchFamily="34" charset="0"/>
              <a:buChar char="•"/>
            </a:pPr>
            <a:r>
              <a:rPr lang="fr-FR" sz="2000" dirty="0" smtClean="0"/>
              <a:t>Pas de solution par aspersion verticale.</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5170646"/>
          </a:xfrm>
          <a:prstGeom prst="rect">
            <a:avLst/>
          </a:prstGeom>
        </p:spPr>
        <p:txBody>
          <a:bodyPr wrap="square">
            <a:spAutoFit/>
          </a:bodyPr>
          <a:lstStyle/>
          <a:p>
            <a:r>
              <a:rPr lang="fr-FR" sz="2400" dirty="0" smtClean="0"/>
              <a:t>Initiation à la pédagogie de projet</a:t>
            </a:r>
          </a:p>
          <a:p>
            <a:endParaRPr lang="fr-FR" sz="2400" dirty="0" smtClean="0"/>
          </a:p>
          <a:p>
            <a:r>
              <a:rPr lang="fr-FR" sz="2400" dirty="0" smtClean="0"/>
              <a:t>Le programme élève</a:t>
            </a:r>
          </a:p>
          <a:p>
            <a:endParaRPr lang="fr-FR" sz="2400" dirty="0" smtClean="0"/>
          </a:p>
          <a:p>
            <a:r>
              <a:rPr lang="fr-FR" dirty="0" smtClean="0"/>
              <a:t>Le fonctionnement de l’équipe est guidé par une démarche qui inclut, en particulier, un </a:t>
            </a:r>
            <a:r>
              <a:rPr lang="fr-FR" b="1" dirty="0" smtClean="0"/>
              <a:t>planning prévisionnel mentionnant des points d’étape </a:t>
            </a:r>
            <a:r>
              <a:rPr lang="fr-FR" dirty="0" smtClean="0"/>
              <a:t>pour faire un bilan avec le professeur, valider des éléments et contrôler ou modifier l’avancement du projet.</a:t>
            </a:r>
          </a:p>
          <a:p>
            <a:endParaRPr lang="fr-FR" dirty="0" smtClean="0"/>
          </a:p>
          <a:p>
            <a:r>
              <a:rPr lang="fr-FR" b="1" dirty="0" smtClean="0"/>
              <a:t>Les projets restent d’un volume raisonnable afin de ne pas empiéter sur le temps consacré aux autres disciplines</a:t>
            </a:r>
            <a:r>
              <a:rPr lang="fr-FR" dirty="0" smtClean="0"/>
              <a:t>. Lorsque le projet est jugé suffisamment abouti au vu du cahier des charges, </a:t>
            </a:r>
            <a:r>
              <a:rPr lang="fr-FR" b="1" dirty="0" smtClean="0"/>
              <a:t>il est présenté au professeur et, autant que possible, à un autre enseignant n’ayant pas suivi son développement</a:t>
            </a:r>
            <a:r>
              <a:rPr lang="fr-FR" dirty="0" smtClean="0"/>
              <a:t>. </a:t>
            </a:r>
          </a:p>
          <a:p>
            <a:endParaRPr lang="fr-FR" dirty="0" smtClean="0"/>
          </a:p>
          <a:p>
            <a:r>
              <a:rPr lang="fr-FR" b="1" dirty="0" smtClean="0"/>
              <a:t>L’évaluation</a:t>
            </a:r>
            <a:r>
              <a:rPr lang="fr-FR" dirty="0" smtClean="0"/>
              <a:t> du travail accompli se base sur un </a:t>
            </a:r>
            <a:r>
              <a:rPr lang="fr-FR" b="1" dirty="0" smtClean="0"/>
              <a:t>rapport écrit d’une dizaine de pages </a:t>
            </a:r>
            <a:r>
              <a:rPr lang="fr-FR" dirty="0" smtClean="0"/>
              <a:t>au maximum, résumant le lancement puis le développement du projet, et sur une </a:t>
            </a:r>
            <a:r>
              <a:rPr lang="fr-FR" b="1" dirty="0" smtClean="0"/>
              <a:t>présentation orale argumentée suivie d’un temps consacré aux questions</a:t>
            </a:r>
            <a:r>
              <a:rPr lang="fr-FR" dirty="0" smtClean="0"/>
              <a:t>. Cette évaluation s’appuie sur les compétences mentionnées dans le programme , sans nécessairement les mettre toutes en jeu.</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767428" cy="4278094"/>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Idée</a:t>
            </a:r>
          </a:p>
          <a:p>
            <a:endParaRPr lang="fr-FR" sz="2800" dirty="0" smtClean="0"/>
          </a:p>
          <a:p>
            <a:r>
              <a:rPr lang="fr-FR" sz="2800" dirty="0" smtClean="0"/>
              <a:t>Robot pompier</a:t>
            </a:r>
          </a:p>
          <a:p>
            <a:endParaRPr lang="fr-FR" sz="2800" dirty="0" smtClean="0"/>
          </a:p>
          <a:p>
            <a:pPr marL="900113" indent="-265113">
              <a:buFont typeface="Arial" pitchFamily="34" charset="0"/>
              <a:buChar char="•"/>
            </a:pPr>
            <a:r>
              <a:rPr lang="fr-FR" sz="2000" dirty="0" smtClean="0"/>
              <a:t>Détection basée sur un réseau de capteurs sans fils</a:t>
            </a:r>
          </a:p>
          <a:p>
            <a:pPr marL="900113" indent="-265113">
              <a:buFont typeface="Arial" pitchFamily="34" charset="0"/>
              <a:buChar char="•"/>
            </a:pPr>
            <a:r>
              <a:rPr lang="fr-FR" sz="2000" dirty="0" smtClean="0"/>
              <a:t>Déplacement autonome vers le foyer</a:t>
            </a:r>
          </a:p>
          <a:p>
            <a:pPr marL="900113" indent="-265113">
              <a:buFont typeface="Arial" pitchFamily="34" charset="0"/>
              <a:buChar char="•"/>
            </a:pPr>
            <a:r>
              <a:rPr lang="fr-FR" sz="2000" dirty="0" smtClean="0"/>
              <a:t>Aspersion localisée grâce à un extincteur embarqué</a:t>
            </a:r>
          </a:p>
          <a:p>
            <a:pPr marL="900113" indent="-265113">
              <a:buFont typeface="Arial" pitchFamily="34" charset="0"/>
              <a:buChar char="•"/>
            </a:pPr>
            <a:endParaRPr lang="fr-FR" sz="2000" dirty="0" smtClean="0"/>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767428" cy="2062103"/>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Recherche de solutions existantes</a:t>
            </a:r>
          </a:p>
          <a:p>
            <a:pPr marL="900113" indent="-265113">
              <a:buFont typeface="Arial" pitchFamily="34" charset="0"/>
              <a:buChar char="•"/>
            </a:pPr>
            <a:endParaRPr lang="fr-FR" sz="2000" dirty="0" smtClean="0"/>
          </a:p>
        </p:txBody>
      </p:sp>
      <p:pic>
        <p:nvPicPr>
          <p:cNvPr id="1026" name="Picture 2"/>
          <p:cNvPicPr>
            <a:picLocks noChangeAspect="1" noChangeArrowheads="1"/>
          </p:cNvPicPr>
          <p:nvPr/>
        </p:nvPicPr>
        <p:blipFill>
          <a:blip r:embed="rId2" cstate="print"/>
          <a:srcRect/>
          <a:stretch>
            <a:fillRect/>
          </a:stretch>
        </p:blipFill>
        <p:spPr bwMode="auto">
          <a:xfrm>
            <a:off x="0" y="2714625"/>
            <a:ext cx="4476750" cy="41433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427984" y="2708920"/>
            <a:ext cx="4716016" cy="414908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767428" cy="2062103"/>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Recherche de solutions existantes</a:t>
            </a:r>
          </a:p>
          <a:p>
            <a:pPr marL="900113" indent="-265113">
              <a:buFont typeface="Arial" pitchFamily="34" charset="0"/>
              <a:buChar char="•"/>
            </a:pPr>
            <a:endParaRPr lang="fr-FR" sz="2000" dirty="0" smtClean="0"/>
          </a:p>
        </p:txBody>
      </p:sp>
      <p:pic>
        <p:nvPicPr>
          <p:cNvPr id="2050" name="Picture 2"/>
          <p:cNvPicPr>
            <a:picLocks noChangeAspect="1" noChangeArrowheads="1"/>
          </p:cNvPicPr>
          <p:nvPr/>
        </p:nvPicPr>
        <p:blipFill>
          <a:blip r:embed="rId2" cstate="print">
            <a:clrChange>
              <a:clrFrom>
                <a:srgbClr val="FFFFFF"/>
              </a:clrFrom>
              <a:clrTo>
                <a:srgbClr val="FFFFFF">
                  <a:alpha val="0"/>
                </a:srgbClr>
              </a:clrTo>
            </a:clrChange>
          </a:blip>
          <a:srcRect b="11171"/>
          <a:stretch>
            <a:fillRect/>
          </a:stretch>
        </p:blipFill>
        <p:spPr bwMode="auto">
          <a:xfrm>
            <a:off x="1907704" y="2226330"/>
            <a:ext cx="5214156" cy="463167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767428" cy="2062103"/>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Description de la solution retenue</a:t>
            </a:r>
          </a:p>
          <a:p>
            <a:pPr marL="900113" indent="-265113">
              <a:buFont typeface="Arial" pitchFamily="34" charset="0"/>
              <a:buChar char="•"/>
            </a:pPr>
            <a:endParaRPr lang="fr-FR" sz="2000" dirty="0" smtClean="0"/>
          </a:p>
        </p:txBody>
      </p:sp>
      <p:pic>
        <p:nvPicPr>
          <p:cNvPr id="7" name="Image 6" descr="roboPompier.png">
            <a:hlinkClick r:id="rId2" action="ppaction://hlinkfile"/>
          </p:cNvPr>
          <p:cNvPicPr>
            <a:picLocks noChangeAspect="1"/>
          </p:cNvPicPr>
          <p:nvPr/>
        </p:nvPicPr>
        <p:blipFill>
          <a:blip r:embed="rId3" cstate="print"/>
          <a:stretch>
            <a:fillRect/>
          </a:stretch>
        </p:blipFill>
        <p:spPr>
          <a:xfrm>
            <a:off x="971600" y="3248980"/>
            <a:ext cx="7128792" cy="1944216"/>
          </a:xfrm>
          <a:prstGeom prst="rect">
            <a:avLst/>
          </a:prstGeom>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llipse 30"/>
          <p:cNvSpPr/>
          <p:nvPr/>
        </p:nvSpPr>
        <p:spPr>
          <a:xfrm>
            <a:off x="4067944" y="4437112"/>
            <a:ext cx="972108" cy="936104"/>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767428" cy="3108543"/>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900113" indent="-265113">
              <a:buFont typeface="Arial" pitchFamily="34" charset="0"/>
              <a:buChar char="•"/>
            </a:pPr>
            <a:r>
              <a:rPr lang="fr-FR" sz="2400" dirty="0" smtClean="0"/>
              <a:t>Algorithme de localisation de la zone de l’incendie</a:t>
            </a:r>
          </a:p>
          <a:p>
            <a:pPr marL="1357313" lvl="1" indent="-265113"/>
            <a:endParaRPr lang="fr-FR" sz="2000" dirty="0" smtClean="0"/>
          </a:p>
          <a:p>
            <a:pPr marL="900113" indent="-265113">
              <a:buFont typeface="Arial" pitchFamily="34" charset="0"/>
              <a:buChar char="•"/>
            </a:pPr>
            <a:endParaRPr lang="fr-FR" sz="2000" dirty="0" smtClean="0"/>
          </a:p>
        </p:txBody>
      </p:sp>
      <p:sp>
        <p:nvSpPr>
          <p:cNvPr id="6" name="Rectangle 5"/>
          <p:cNvSpPr/>
          <p:nvPr/>
        </p:nvSpPr>
        <p:spPr>
          <a:xfrm>
            <a:off x="1115616" y="3789040"/>
            <a:ext cx="6876764" cy="28443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p:nvCxnSpPr>
        <p:spPr>
          <a:xfrm>
            <a:off x="1799692"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2447764"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3167844" y="3789040"/>
            <a:ext cx="0" cy="2808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3851920"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4572000"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5256076" y="3753036"/>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5868144" y="3753036"/>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6516216"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7200292"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a:off x="1115616" y="4293096"/>
            <a:ext cx="68767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a:off x="1115616" y="4905164"/>
            <a:ext cx="68767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H="1">
            <a:off x="1115616" y="5517232"/>
            <a:ext cx="68767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H="1">
            <a:off x="1115616" y="6057292"/>
            <a:ext cx="68767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3563888" y="4473116"/>
            <a:ext cx="913776" cy="369332"/>
          </a:xfrm>
          <a:prstGeom prst="rect">
            <a:avLst/>
          </a:prstGeom>
          <a:noFill/>
        </p:spPr>
        <p:txBody>
          <a:bodyPr wrap="none" rtlCol="0">
            <a:spAutoFit/>
          </a:bodyPr>
          <a:lstStyle/>
          <a:p>
            <a:r>
              <a:rPr lang="fr-FR" b="1" dirty="0" smtClean="0"/>
              <a:t>capteur</a:t>
            </a:r>
            <a:endParaRPr lang="fr-FR" b="1" dirty="0"/>
          </a:p>
        </p:txBody>
      </p:sp>
      <p:sp>
        <p:nvSpPr>
          <p:cNvPr id="34" name="Ellipse 33"/>
          <p:cNvSpPr/>
          <p:nvPr/>
        </p:nvSpPr>
        <p:spPr>
          <a:xfrm>
            <a:off x="4463988" y="4797152"/>
            <a:ext cx="216024" cy="1800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4896036" y="4401108"/>
            <a:ext cx="2043380" cy="646331"/>
          </a:xfrm>
          <a:prstGeom prst="rect">
            <a:avLst/>
          </a:prstGeom>
          <a:noFill/>
        </p:spPr>
        <p:txBody>
          <a:bodyPr wrap="none" rtlCol="0">
            <a:spAutoFit/>
          </a:bodyPr>
          <a:lstStyle/>
          <a:p>
            <a:r>
              <a:rPr lang="fr-FR" b="1" dirty="0" smtClean="0"/>
              <a:t>Zone de couverture</a:t>
            </a:r>
          </a:p>
          <a:p>
            <a:r>
              <a:rPr lang="fr-FR" b="1" dirty="0" smtClean="0"/>
              <a:t>d’un capteur</a:t>
            </a:r>
            <a:endParaRPr lang="fr-FR"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P spid="34" grpId="0" animBg="1"/>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Ellipse 39"/>
          <p:cNvSpPr/>
          <p:nvPr/>
        </p:nvSpPr>
        <p:spPr>
          <a:xfrm>
            <a:off x="4139952" y="3861048"/>
            <a:ext cx="828092" cy="864096"/>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p:cNvSpPr/>
          <p:nvPr/>
        </p:nvSpPr>
        <p:spPr>
          <a:xfrm>
            <a:off x="4860032" y="3861048"/>
            <a:ext cx="828092" cy="864096"/>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p:cNvSpPr/>
          <p:nvPr/>
        </p:nvSpPr>
        <p:spPr>
          <a:xfrm>
            <a:off x="4860032" y="4473116"/>
            <a:ext cx="828092" cy="864096"/>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4139952" y="4473116"/>
            <a:ext cx="828092" cy="864096"/>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767428" cy="3108543"/>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900113" indent="-265113">
              <a:buFont typeface="Arial" pitchFamily="34" charset="0"/>
              <a:buChar char="•"/>
            </a:pPr>
            <a:r>
              <a:rPr lang="fr-FR" sz="2400" dirty="0" smtClean="0"/>
              <a:t>Algorithme de localisation de la zone de l’incendie</a:t>
            </a:r>
          </a:p>
          <a:p>
            <a:pPr marL="1357313" lvl="1" indent="-265113"/>
            <a:endParaRPr lang="fr-FR" sz="2000" dirty="0" smtClean="0"/>
          </a:p>
          <a:p>
            <a:pPr marL="900113" indent="-265113">
              <a:buFont typeface="Arial" pitchFamily="34" charset="0"/>
              <a:buChar char="•"/>
            </a:pPr>
            <a:endParaRPr lang="fr-FR" sz="2000" dirty="0" smtClean="0"/>
          </a:p>
        </p:txBody>
      </p:sp>
      <p:sp>
        <p:nvSpPr>
          <p:cNvPr id="6" name="Rectangle 5"/>
          <p:cNvSpPr/>
          <p:nvPr/>
        </p:nvSpPr>
        <p:spPr>
          <a:xfrm>
            <a:off x="1403648" y="3789040"/>
            <a:ext cx="6264696" cy="28443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p:nvCxnSpPr>
        <p:spPr>
          <a:xfrm>
            <a:off x="1799692"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2447764"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3167844" y="3789040"/>
            <a:ext cx="0" cy="2808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3851920"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5256076" y="3753036"/>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5868144" y="3753036"/>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6516216"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7200292"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a:off x="1403648" y="4293096"/>
            <a:ext cx="62646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a:off x="1403648" y="4905164"/>
            <a:ext cx="62646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H="1">
            <a:off x="1403648" y="5517232"/>
            <a:ext cx="62646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H="1">
            <a:off x="1403648" y="6057292"/>
            <a:ext cx="62646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Ellipse 24"/>
          <p:cNvSpPr/>
          <p:nvPr/>
        </p:nvSpPr>
        <p:spPr>
          <a:xfrm>
            <a:off x="5184068" y="4797152"/>
            <a:ext cx="216024" cy="1800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5148064" y="4221088"/>
            <a:ext cx="216024" cy="1800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17"/>
          <p:cNvCxnSpPr/>
          <p:nvPr/>
        </p:nvCxnSpPr>
        <p:spPr>
          <a:xfrm>
            <a:off x="4572000"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Ellipse 33"/>
          <p:cNvSpPr/>
          <p:nvPr/>
        </p:nvSpPr>
        <p:spPr>
          <a:xfrm>
            <a:off x="4463988" y="4797152"/>
            <a:ext cx="216024" cy="1800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a:off x="4463988" y="4185084"/>
            <a:ext cx="216024" cy="1800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80012" y="4185084"/>
            <a:ext cx="382910" cy="73145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8648521"/>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900113" indent="-265113">
              <a:buFont typeface="Arial" pitchFamily="34" charset="0"/>
              <a:buChar char="•"/>
            </a:pPr>
            <a:r>
              <a:rPr lang="fr-FR" sz="2400" dirty="0" smtClean="0"/>
              <a:t>Algorithme de localisation de la zone de l’incendie</a:t>
            </a:r>
          </a:p>
          <a:p>
            <a:pPr marL="900113" indent="-265113">
              <a:buFont typeface="Arial" pitchFamily="34" charset="0"/>
              <a:buChar char="•"/>
            </a:pPr>
            <a:endParaRPr lang="fr-FR" sz="2400" dirty="0" smtClean="0"/>
          </a:p>
          <a:p>
            <a:pPr marL="1874838" indent="-527050">
              <a:buFont typeface="Symbol"/>
              <a:buChar char="Þ"/>
            </a:pPr>
            <a:r>
              <a:rPr lang="fr-FR" sz="2400" dirty="0" smtClean="0"/>
              <a:t>Logiciel PC de supervision : localisation de l’incendie</a:t>
            </a:r>
          </a:p>
          <a:p>
            <a:pPr marL="2247900" indent="-339725">
              <a:buFont typeface="Arial" pitchFamily="34" charset="0"/>
              <a:buChar char="•"/>
            </a:pPr>
            <a:r>
              <a:rPr lang="fr-FR" sz="2400" dirty="0" smtClean="0"/>
              <a:t>Cartographie de l’entrepôt</a:t>
            </a:r>
          </a:p>
          <a:p>
            <a:pPr marL="2247900" indent="-339725">
              <a:buFont typeface="Arial" pitchFamily="34" charset="0"/>
              <a:buChar char="•"/>
            </a:pPr>
            <a:r>
              <a:rPr lang="fr-FR" sz="2400" dirty="0" smtClean="0"/>
              <a:t>Alerte (Sonore, Visuelle, Appel tel, SMS, Mail, …)</a:t>
            </a:r>
          </a:p>
          <a:p>
            <a:pPr marL="2247900" indent="-339725">
              <a:buFont typeface="Arial" pitchFamily="34" charset="0"/>
              <a:buChar char="•"/>
            </a:pPr>
            <a:r>
              <a:rPr lang="fr-FR" sz="2400" dirty="0" smtClean="0"/>
              <a:t>Transmission des coordonnées de l’incendie au robot.</a:t>
            </a:r>
          </a:p>
          <a:p>
            <a:pPr marL="1874838" indent="-527050">
              <a:buFont typeface="Symbol"/>
              <a:buChar char="Þ"/>
            </a:pPr>
            <a:r>
              <a:rPr lang="fr-FR" sz="2400" dirty="0" smtClean="0"/>
              <a:t>Simulation de la position du départ de feu :</a:t>
            </a:r>
          </a:p>
          <a:p>
            <a:pPr marL="2247900" indent="-339725">
              <a:buFont typeface="Arial" pitchFamily="34" charset="0"/>
              <a:buChar char="•"/>
            </a:pPr>
            <a:r>
              <a:rPr lang="fr-FR" sz="2400" dirty="0" smtClean="0"/>
              <a:t>Envoi des coordonnés des capteurs qui ont réagit</a:t>
            </a:r>
          </a:p>
          <a:p>
            <a:pPr marL="2247900" indent="-339725">
              <a:buFont typeface="Arial" pitchFamily="34" charset="0"/>
              <a:buChar char="•"/>
            </a:pPr>
            <a:r>
              <a:rPr lang="fr-FR" sz="2400" dirty="0" smtClean="0"/>
              <a:t>Liaison série, Ethernet, Bluetooth, …</a:t>
            </a:r>
          </a:p>
          <a:p>
            <a:pPr marL="2324100" indent="-339725">
              <a:buFont typeface="Arial" pitchFamily="34" charset="0"/>
              <a:buChar char="•"/>
            </a:pPr>
            <a:endParaRPr lang="fr-FR" sz="2400" dirty="0" smtClean="0"/>
          </a:p>
          <a:p>
            <a:pPr marL="2324100" indent="-339725">
              <a:buFont typeface="Arial" pitchFamily="34" charset="0"/>
              <a:buChar char="•"/>
            </a:pPr>
            <a:endParaRPr lang="fr-FR" sz="2400" dirty="0" smtClean="0"/>
          </a:p>
          <a:p>
            <a:pPr marL="2511425" indent="-527050">
              <a:buFont typeface="Arial" pitchFamily="34" charset="0"/>
              <a:buChar char="•"/>
            </a:pPr>
            <a:endParaRPr lang="fr-FR" sz="2400" dirty="0" smtClean="0"/>
          </a:p>
          <a:p>
            <a:pPr marL="2511425" indent="-527050">
              <a:buFont typeface="Arial" pitchFamily="34" charset="0"/>
              <a:buChar char="•"/>
            </a:pPr>
            <a:endParaRPr lang="fr-FR" sz="2400" dirty="0" smtClean="0"/>
          </a:p>
          <a:p>
            <a:pPr marL="1069975" indent="-434975">
              <a:buFont typeface="Symbol"/>
              <a:buChar char="Þ"/>
            </a:pPr>
            <a:endParaRPr lang="fr-FR" sz="2400" dirty="0" smtClean="0"/>
          </a:p>
          <a:p>
            <a:pPr marL="900113" indent="-265113"/>
            <a:endParaRPr lang="fr-FR" sz="2400" dirty="0" smtClean="0"/>
          </a:p>
          <a:p>
            <a:pPr marL="1357313" lvl="1" indent="-265113"/>
            <a:endParaRPr lang="fr-FR" sz="2000" dirty="0" smtClean="0"/>
          </a:p>
          <a:p>
            <a:pPr marL="900113" indent="-265113">
              <a:buFont typeface="Arial" pitchFamily="34" charset="0"/>
              <a:buChar char="•"/>
            </a:pPr>
            <a:endParaRPr lang="fr-FR" sz="2000" dirty="0" smtClean="0"/>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4608004" y="4293096"/>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3108543"/>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900113" indent="-265113">
              <a:buFont typeface="Arial" pitchFamily="34" charset="0"/>
              <a:buChar char="•"/>
            </a:pPr>
            <a:r>
              <a:rPr lang="fr-FR" sz="2400" dirty="0" smtClean="0"/>
              <a:t>Algorithme de déplacement du robot vers la zone de l’incendie</a:t>
            </a:r>
          </a:p>
          <a:p>
            <a:pPr marL="1357313" lvl="1" indent="-265113"/>
            <a:endParaRPr lang="fr-FR" sz="2000" dirty="0" smtClean="0"/>
          </a:p>
          <a:p>
            <a:pPr marL="900113" indent="-265113">
              <a:buFont typeface="Arial" pitchFamily="34" charset="0"/>
              <a:buChar char="•"/>
            </a:pPr>
            <a:endParaRPr lang="fr-FR" sz="2000" dirty="0" smtClean="0"/>
          </a:p>
        </p:txBody>
      </p:sp>
      <p:sp>
        <p:nvSpPr>
          <p:cNvPr id="6" name="Rectangle 5"/>
          <p:cNvSpPr/>
          <p:nvPr/>
        </p:nvSpPr>
        <p:spPr>
          <a:xfrm>
            <a:off x="1403648" y="3789040"/>
            <a:ext cx="6264696" cy="28443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80012" y="4185084"/>
            <a:ext cx="382910" cy="731456"/>
          </a:xfrm>
          <a:prstGeom prst="rect">
            <a:avLst/>
          </a:prstGeom>
          <a:noFill/>
          <a:ln w="9525">
            <a:noFill/>
            <a:miter lim="800000"/>
            <a:headEnd/>
            <a:tailEnd/>
          </a:ln>
        </p:spPr>
      </p:pic>
      <p:sp>
        <p:nvSpPr>
          <p:cNvPr id="32" name="Rectangle 31"/>
          <p:cNvSpPr/>
          <p:nvPr/>
        </p:nvSpPr>
        <p:spPr>
          <a:xfrm>
            <a:off x="2159732" y="4293096"/>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3383868" y="4293096"/>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5796136" y="4329100"/>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7344308" y="4797152"/>
            <a:ext cx="32403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80012" y="4185084"/>
            <a:ext cx="382910" cy="731456"/>
          </a:xfrm>
          <a:prstGeom prst="rect">
            <a:avLst/>
          </a:prstGeom>
          <a:noFill/>
          <a:ln w="9525">
            <a:noFill/>
            <a:miter lim="800000"/>
            <a:headEnd/>
            <a:tailEnd/>
          </a:ln>
        </p:spPr>
      </p:pic>
      <p:sp>
        <p:nvSpPr>
          <p:cNvPr id="73" name="ZoneTexte 72"/>
          <p:cNvSpPr txBox="1"/>
          <p:nvPr/>
        </p:nvSpPr>
        <p:spPr>
          <a:xfrm>
            <a:off x="1727684" y="3789040"/>
            <a:ext cx="5040560" cy="369332"/>
          </a:xfrm>
          <a:prstGeom prst="rect">
            <a:avLst/>
          </a:prstGeom>
          <a:noFill/>
        </p:spPr>
        <p:txBody>
          <a:bodyPr wrap="square" rtlCol="0">
            <a:spAutoFit/>
          </a:bodyPr>
          <a:lstStyle/>
          <a:p>
            <a:pPr algn="ctr"/>
            <a:r>
              <a:rPr lang="fr-FR" dirty="0" smtClean="0"/>
              <a:t>Zones de stockage</a:t>
            </a:r>
            <a:endParaRPr lang="fr-FR" dirty="0"/>
          </a:p>
        </p:txBody>
      </p:sp>
      <p:cxnSp>
        <p:nvCxnSpPr>
          <p:cNvPr id="25" name="Connecteur droit 24"/>
          <p:cNvCxnSpPr>
            <a:stCxn id="37" idx="3"/>
          </p:cNvCxnSpPr>
          <p:nvPr/>
        </p:nvCxnSpPr>
        <p:spPr>
          <a:xfrm flipH="1">
            <a:off x="1403648" y="5229200"/>
            <a:ext cx="62646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2375756"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a:off x="3599892"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a:off x="4824028"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6048164"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Connecteur droit 83"/>
          <p:cNvCxnSpPr/>
          <p:nvPr/>
        </p:nvCxnSpPr>
        <p:spPr>
          <a:xfrm flipH="1">
            <a:off x="1403648" y="4437112"/>
            <a:ext cx="46445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flipH="1">
            <a:off x="1403648" y="6021288"/>
            <a:ext cx="46445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ZoneTexte 92"/>
          <p:cNvSpPr txBox="1"/>
          <p:nvPr/>
        </p:nvSpPr>
        <p:spPr>
          <a:xfrm>
            <a:off x="6588224" y="5733256"/>
            <a:ext cx="409086" cy="369332"/>
          </a:xfrm>
          <a:prstGeom prst="rect">
            <a:avLst/>
          </a:prstGeom>
          <a:noFill/>
        </p:spPr>
        <p:txBody>
          <a:bodyPr wrap="none" rtlCol="0">
            <a:spAutoFit/>
          </a:bodyPr>
          <a:lstStyle/>
          <a:p>
            <a:r>
              <a:rPr lang="fr-FR" dirty="0" smtClean="0"/>
              <a:t>Z1</a:t>
            </a:r>
            <a:endParaRPr lang="fr-FR" dirty="0"/>
          </a:p>
        </p:txBody>
      </p:sp>
      <p:sp>
        <p:nvSpPr>
          <p:cNvPr id="95" name="ZoneTexte 94"/>
          <p:cNvSpPr txBox="1"/>
          <p:nvPr/>
        </p:nvSpPr>
        <p:spPr>
          <a:xfrm>
            <a:off x="6516216" y="4365104"/>
            <a:ext cx="409086" cy="369332"/>
          </a:xfrm>
          <a:prstGeom prst="rect">
            <a:avLst/>
          </a:prstGeom>
          <a:noFill/>
        </p:spPr>
        <p:txBody>
          <a:bodyPr wrap="none" rtlCol="0">
            <a:spAutoFit/>
          </a:bodyPr>
          <a:lstStyle/>
          <a:p>
            <a:r>
              <a:rPr lang="fr-FR" dirty="0" smtClean="0"/>
              <a:t>Z2</a:t>
            </a:r>
            <a:endParaRPr lang="fr-FR" dirty="0"/>
          </a:p>
        </p:txBody>
      </p:sp>
      <p:sp>
        <p:nvSpPr>
          <p:cNvPr id="99" name="ZoneTexte 98"/>
          <p:cNvSpPr txBox="1"/>
          <p:nvPr/>
        </p:nvSpPr>
        <p:spPr>
          <a:xfrm>
            <a:off x="5256076" y="4689140"/>
            <a:ext cx="409086" cy="369332"/>
          </a:xfrm>
          <a:prstGeom prst="rect">
            <a:avLst/>
          </a:prstGeom>
          <a:noFill/>
        </p:spPr>
        <p:txBody>
          <a:bodyPr wrap="none" rtlCol="0">
            <a:spAutoFit/>
          </a:bodyPr>
          <a:lstStyle/>
          <a:p>
            <a:r>
              <a:rPr lang="fr-FR" dirty="0" smtClean="0"/>
              <a:t>Z4</a:t>
            </a:r>
            <a:endParaRPr lang="fr-FR" dirty="0"/>
          </a:p>
        </p:txBody>
      </p:sp>
      <p:sp>
        <p:nvSpPr>
          <p:cNvPr id="101" name="ZoneTexte 100"/>
          <p:cNvSpPr txBox="1"/>
          <p:nvPr/>
        </p:nvSpPr>
        <p:spPr>
          <a:xfrm>
            <a:off x="5220072" y="3933056"/>
            <a:ext cx="409086" cy="369332"/>
          </a:xfrm>
          <a:prstGeom prst="rect">
            <a:avLst/>
          </a:prstGeom>
          <a:noFill/>
        </p:spPr>
        <p:txBody>
          <a:bodyPr wrap="none" rtlCol="0">
            <a:spAutoFit/>
          </a:bodyPr>
          <a:lstStyle/>
          <a:p>
            <a:r>
              <a:rPr lang="fr-FR" dirty="0" smtClean="0"/>
              <a:t>Z3</a:t>
            </a:r>
            <a:endParaRPr lang="fr-FR" dirty="0"/>
          </a:p>
        </p:txBody>
      </p:sp>
      <p:sp>
        <p:nvSpPr>
          <p:cNvPr id="102" name="ZoneTexte 101"/>
          <p:cNvSpPr txBox="1"/>
          <p:nvPr/>
        </p:nvSpPr>
        <p:spPr>
          <a:xfrm>
            <a:off x="1583668" y="5481228"/>
            <a:ext cx="526106" cy="369332"/>
          </a:xfrm>
          <a:prstGeom prst="rect">
            <a:avLst/>
          </a:prstGeom>
          <a:noFill/>
        </p:spPr>
        <p:txBody>
          <a:bodyPr wrap="none" rtlCol="0">
            <a:spAutoFit/>
          </a:bodyPr>
          <a:lstStyle/>
          <a:p>
            <a:r>
              <a:rPr lang="fr-FR" dirty="0" smtClean="0"/>
              <a:t>Z16</a:t>
            </a:r>
            <a:endParaRPr lang="fr-FR" dirty="0"/>
          </a:p>
        </p:txBody>
      </p:sp>
      <p:sp>
        <p:nvSpPr>
          <p:cNvPr id="103" name="ZoneTexte 102"/>
          <p:cNvSpPr txBox="1"/>
          <p:nvPr/>
        </p:nvSpPr>
        <p:spPr>
          <a:xfrm>
            <a:off x="5220072" y="5445224"/>
            <a:ext cx="409086" cy="369332"/>
          </a:xfrm>
          <a:prstGeom prst="rect">
            <a:avLst/>
          </a:prstGeom>
          <a:noFill/>
        </p:spPr>
        <p:txBody>
          <a:bodyPr wrap="none" rtlCol="0">
            <a:spAutoFit/>
          </a:bodyPr>
          <a:lstStyle/>
          <a:p>
            <a:r>
              <a:rPr lang="fr-FR" dirty="0" smtClean="0"/>
              <a:t>Z5</a:t>
            </a:r>
            <a:endParaRPr lang="fr-FR" dirty="0"/>
          </a:p>
        </p:txBody>
      </p:sp>
      <p:sp>
        <p:nvSpPr>
          <p:cNvPr id="104" name="ZoneTexte 103"/>
          <p:cNvSpPr txBox="1"/>
          <p:nvPr/>
        </p:nvSpPr>
        <p:spPr>
          <a:xfrm>
            <a:off x="5256076" y="6129300"/>
            <a:ext cx="409086" cy="369332"/>
          </a:xfrm>
          <a:prstGeom prst="rect">
            <a:avLst/>
          </a:prstGeom>
          <a:noFill/>
        </p:spPr>
        <p:txBody>
          <a:bodyPr wrap="none" rtlCol="0">
            <a:spAutoFit/>
          </a:bodyPr>
          <a:lstStyle/>
          <a:p>
            <a:r>
              <a:rPr lang="fr-FR" dirty="0" smtClean="0"/>
              <a:t>Z6</a:t>
            </a:r>
            <a:endParaRPr lang="fr-FR" dirty="0"/>
          </a:p>
        </p:txBody>
      </p:sp>
      <p:sp>
        <p:nvSpPr>
          <p:cNvPr id="105" name="ZoneTexte 104"/>
          <p:cNvSpPr txBox="1"/>
          <p:nvPr/>
        </p:nvSpPr>
        <p:spPr>
          <a:xfrm>
            <a:off x="4031940" y="6129300"/>
            <a:ext cx="409086" cy="369332"/>
          </a:xfrm>
          <a:prstGeom prst="rect">
            <a:avLst/>
          </a:prstGeom>
          <a:noFill/>
        </p:spPr>
        <p:txBody>
          <a:bodyPr wrap="none" rtlCol="0">
            <a:spAutoFit/>
          </a:bodyPr>
          <a:lstStyle/>
          <a:p>
            <a:r>
              <a:rPr lang="fr-FR" dirty="0" smtClean="0"/>
              <a:t>Z7</a:t>
            </a:r>
            <a:endParaRPr lang="fr-FR" dirty="0"/>
          </a:p>
        </p:txBody>
      </p:sp>
      <p:sp>
        <p:nvSpPr>
          <p:cNvPr id="106" name="ZoneTexte 105"/>
          <p:cNvSpPr txBox="1"/>
          <p:nvPr/>
        </p:nvSpPr>
        <p:spPr>
          <a:xfrm>
            <a:off x="3995936" y="5409220"/>
            <a:ext cx="409086" cy="369332"/>
          </a:xfrm>
          <a:prstGeom prst="rect">
            <a:avLst/>
          </a:prstGeom>
          <a:noFill/>
        </p:spPr>
        <p:txBody>
          <a:bodyPr wrap="none" rtlCol="0">
            <a:spAutoFit/>
          </a:bodyPr>
          <a:lstStyle/>
          <a:p>
            <a:r>
              <a:rPr lang="fr-FR" dirty="0" smtClean="0"/>
              <a:t>Z8</a:t>
            </a:r>
            <a:endParaRPr lang="fr-FR" dirty="0"/>
          </a:p>
        </p:txBody>
      </p:sp>
      <p:sp>
        <p:nvSpPr>
          <p:cNvPr id="107" name="ZoneTexte 106"/>
          <p:cNvSpPr txBox="1"/>
          <p:nvPr/>
        </p:nvSpPr>
        <p:spPr>
          <a:xfrm>
            <a:off x="3995936" y="4653136"/>
            <a:ext cx="409086" cy="369332"/>
          </a:xfrm>
          <a:prstGeom prst="rect">
            <a:avLst/>
          </a:prstGeom>
          <a:noFill/>
        </p:spPr>
        <p:txBody>
          <a:bodyPr wrap="none" rtlCol="0">
            <a:spAutoFit/>
          </a:bodyPr>
          <a:lstStyle/>
          <a:p>
            <a:r>
              <a:rPr lang="fr-FR" dirty="0" smtClean="0"/>
              <a:t>Z9</a:t>
            </a:r>
            <a:endParaRPr lang="fr-FR" dirty="0"/>
          </a:p>
        </p:txBody>
      </p:sp>
      <p:sp>
        <p:nvSpPr>
          <p:cNvPr id="108" name="ZoneTexte 107"/>
          <p:cNvSpPr txBox="1"/>
          <p:nvPr/>
        </p:nvSpPr>
        <p:spPr>
          <a:xfrm>
            <a:off x="3923928" y="4041068"/>
            <a:ext cx="526106" cy="369332"/>
          </a:xfrm>
          <a:prstGeom prst="rect">
            <a:avLst/>
          </a:prstGeom>
          <a:noFill/>
        </p:spPr>
        <p:txBody>
          <a:bodyPr wrap="none" rtlCol="0">
            <a:spAutoFit/>
          </a:bodyPr>
          <a:lstStyle/>
          <a:p>
            <a:r>
              <a:rPr lang="fr-FR" dirty="0" smtClean="0"/>
              <a:t>Z10</a:t>
            </a:r>
            <a:endParaRPr lang="fr-FR" dirty="0"/>
          </a:p>
        </p:txBody>
      </p:sp>
      <p:sp>
        <p:nvSpPr>
          <p:cNvPr id="109" name="ZoneTexte 108"/>
          <p:cNvSpPr txBox="1"/>
          <p:nvPr/>
        </p:nvSpPr>
        <p:spPr>
          <a:xfrm>
            <a:off x="2735796" y="3969060"/>
            <a:ext cx="526106" cy="369332"/>
          </a:xfrm>
          <a:prstGeom prst="rect">
            <a:avLst/>
          </a:prstGeom>
          <a:noFill/>
        </p:spPr>
        <p:txBody>
          <a:bodyPr wrap="none" rtlCol="0">
            <a:spAutoFit/>
          </a:bodyPr>
          <a:lstStyle/>
          <a:p>
            <a:r>
              <a:rPr lang="fr-FR" dirty="0" smtClean="0"/>
              <a:t>Z11</a:t>
            </a:r>
            <a:endParaRPr lang="fr-FR" dirty="0"/>
          </a:p>
        </p:txBody>
      </p:sp>
      <p:sp>
        <p:nvSpPr>
          <p:cNvPr id="110" name="ZoneTexte 109"/>
          <p:cNvSpPr txBox="1"/>
          <p:nvPr/>
        </p:nvSpPr>
        <p:spPr>
          <a:xfrm>
            <a:off x="2735796" y="4653136"/>
            <a:ext cx="526106" cy="369332"/>
          </a:xfrm>
          <a:prstGeom prst="rect">
            <a:avLst/>
          </a:prstGeom>
          <a:noFill/>
        </p:spPr>
        <p:txBody>
          <a:bodyPr wrap="none" rtlCol="0">
            <a:spAutoFit/>
          </a:bodyPr>
          <a:lstStyle/>
          <a:p>
            <a:r>
              <a:rPr lang="fr-FR" dirty="0" smtClean="0"/>
              <a:t>Z12</a:t>
            </a:r>
            <a:endParaRPr lang="fr-FR" dirty="0"/>
          </a:p>
        </p:txBody>
      </p:sp>
      <p:sp>
        <p:nvSpPr>
          <p:cNvPr id="111" name="ZoneTexte 110"/>
          <p:cNvSpPr txBox="1"/>
          <p:nvPr/>
        </p:nvSpPr>
        <p:spPr>
          <a:xfrm>
            <a:off x="2735796" y="5409220"/>
            <a:ext cx="526106" cy="369332"/>
          </a:xfrm>
          <a:prstGeom prst="rect">
            <a:avLst/>
          </a:prstGeom>
          <a:noFill/>
        </p:spPr>
        <p:txBody>
          <a:bodyPr wrap="none" rtlCol="0">
            <a:spAutoFit/>
          </a:bodyPr>
          <a:lstStyle/>
          <a:p>
            <a:r>
              <a:rPr lang="fr-FR" dirty="0" smtClean="0"/>
              <a:t>Z13</a:t>
            </a:r>
            <a:endParaRPr lang="fr-FR" dirty="0"/>
          </a:p>
        </p:txBody>
      </p:sp>
      <p:sp>
        <p:nvSpPr>
          <p:cNvPr id="112" name="ZoneTexte 111"/>
          <p:cNvSpPr txBox="1"/>
          <p:nvPr/>
        </p:nvSpPr>
        <p:spPr>
          <a:xfrm>
            <a:off x="2735796" y="6165304"/>
            <a:ext cx="526106" cy="369332"/>
          </a:xfrm>
          <a:prstGeom prst="rect">
            <a:avLst/>
          </a:prstGeom>
          <a:noFill/>
        </p:spPr>
        <p:txBody>
          <a:bodyPr wrap="none" rtlCol="0">
            <a:spAutoFit/>
          </a:bodyPr>
          <a:lstStyle/>
          <a:p>
            <a:r>
              <a:rPr lang="fr-FR" dirty="0" smtClean="0"/>
              <a:t>Z14</a:t>
            </a:r>
            <a:endParaRPr lang="fr-FR" dirty="0"/>
          </a:p>
        </p:txBody>
      </p:sp>
      <p:sp>
        <p:nvSpPr>
          <p:cNvPr id="113" name="ZoneTexte 112"/>
          <p:cNvSpPr txBox="1"/>
          <p:nvPr/>
        </p:nvSpPr>
        <p:spPr>
          <a:xfrm>
            <a:off x="1619672" y="6129300"/>
            <a:ext cx="526106" cy="369332"/>
          </a:xfrm>
          <a:prstGeom prst="rect">
            <a:avLst/>
          </a:prstGeom>
          <a:noFill/>
        </p:spPr>
        <p:txBody>
          <a:bodyPr wrap="none" rtlCol="0">
            <a:spAutoFit/>
          </a:bodyPr>
          <a:lstStyle/>
          <a:p>
            <a:r>
              <a:rPr lang="fr-FR" dirty="0" smtClean="0"/>
              <a:t>Z15</a:t>
            </a:r>
            <a:endParaRPr lang="fr-FR" dirty="0"/>
          </a:p>
        </p:txBody>
      </p:sp>
      <p:sp>
        <p:nvSpPr>
          <p:cNvPr id="115" name="ZoneTexte 114"/>
          <p:cNvSpPr txBox="1"/>
          <p:nvPr/>
        </p:nvSpPr>
        <p:spPr>
          <a:xfrm>
            <a:off x="1547664" y="4689140"/>
            <a:ext cx="526106" cy="369332"/>
          </a:xfrm>
          <a:prstGeom prst="rect">
            <a:avLst/>
          </a:prstGeom>
          <a:noFill/>
        </p:spPr>
        <p:txBody>
          <a:bodyPr wrap="none" rtlCol="0">
            <a:spAutoFit/>
          </a:bodyPr>
          <a:lstStyle/>
          <a:p>
            <a:r>
              <a:rPr lang="fr-FR" dirty="0" smtClean="0"/>
              <a:t>Z17</a:t>
            </a:r>
            <a:endParaRPr lang="fr-FR" dirty="0"/>
          </a:p>
        </p:txBody>
      </p:sp>
      <p:sp>
        <p:nvSpPr>
          <p:cNvPr id="116" name="ZoneTexte 115"/>
          <p:cNvSpPr txBox="1"/>
          <p:nvPr/>
        </p:nvSpPr>
        <p:spPr>
          <a:xfrm>
            <a:off x="1583668" y="3969060"/>
            <a:ext cx="526106" cy="369332"/>
          </a:xfrm>
          <a:prstGeom prst="rect">
            <a:avLst/>
          </a:prstGeom>
          <a:noFill/>
        </p:spPr>
        <p:txBody>
          <a:bodyPr wrap="none" rtlCol="0">
            <a:spAutoFit/>
          </a:bodyPr>
          <a:lstStyle/>
          <a:p>
            <a:r>
              <a:rPr lang="fr-FR" dirty="0" smtClean="0"/>
              <a:t>Z18</a:t>
            </a:r>
            <a:endParaRPr lang="fr-FR" dirty="0"/>
          </a:p>
        </p:txBody>
      </p:sp>
      <p:sp>
        <p:nvSpPr>
          <p:cNvPr id="118" name="Forme libre 117"/>
          <p:cNvSpPr/>
          <p:nvPr/>
        </p:nvSpPr>
        <p:spPr>
          <a:xfrm>
            <a:off x="5442857" y="3945467"/>
            <a:ext cx="2090057" cy="1250647"/>
          </a:xfrm>
          <a:custGeom>
            <a:avLst/>
            <a:gdLst>
              <a:gd name="connsiteX0" fmla="*/ 2090057 w 2090057"/>
              <a:gd name="connsiteY0" fmla="*/ 1250647 h 1250647"/>
              <a:gd name="connsiteX1" fmla="*/ 1436914 w 2090057"/>
              <a:gd name="connsiteY1" fmla="*/ 205619 h 1250647"/>
              <a:gd name="connsiteX2" fmla="*/ 319314 w 2090057"/>
              <a:gd name="connsiteY2" fmla="*/ 74990 h 1250647"/>
              <a:gd name="connsiteX3" fmla="*/ 0 w 2090057"/>
              <a:gd name="connsiteY3" fmla="*/ 655562 h 1250647"/>
            </a:gdLst>
            <a:ahLst/>
            <a:cxnLst>
              <a:cxn ang="0">
                <a:pos x="connsiteX0" y="connsiteY0"/>
              </a:cxn>
              <a:cxn ang="0">
                <a:pos x="connsiteX1" y="connsiteY1"/>
              </a:cxn>
              <a:cxn ang="0">
                <a:pos x="connsiteX2" y="connsiteY2"/>
              </a:cxn>
              <a:cxn ang="0">
                <a:pos x="connsiteX3" y="connsiteY3"/>
              </a:cxn>
            </a:cxnLst>
            <a:rect l="l" t="t" r="r" b="b"/>
            <a:pathLst>
              <a:path w="2090057" h="1250647">
                <a:moveTo>
                  <a:pt x="2090057" y="1250647"/>
                </a:moveTo>
                <a:cubicBezTo>
                  <a:pt x="1911047" y="826104"/>
                  <a:pt x="1732038" y="401562"/>
                  <a:pt x="1436914" y="205619"/>
                </a:cubicBezTo>
                <a:cubicBezTo>
                  <a:pt x="1141790" y="9676"/>
                  <a:pt x="558800" y="0"/>
                  <a:pt x="319314" y="74990"/>
                </a:cubicBezTo>
                <a:cubicBezTo>
                  <a:pt x="79828" y="149980"/>
                  <a:pt x="39914" y="402771"/>
                  <a:pt x="0" y="655562"/>
                </a:cubicBezTo>
              </a:path>
            </a:pathLst>
          </a:cu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9" name="ZoneTexte 118"/>
          <p:cNvSpPr txBox="1"/>
          <p:nvPr/>
        </p:nvSpPr>
        <p:spPr>
          <a:xfrm>
            <a:off x="7200292" y="4149080"/>
            <a:ext cx="1617943" cy="369332"/>
          </a:xfrm>
          <a:prstGeom prst="rect">
            <a:avLst/>
          </a:prstGeom>
          <a:noFill/>
        </p:spPr>
        <p:txBody>
          <a:bodyPr wrap="none" rtlCol="0">
            <a:spAutoFit/>
          </a:bodyPr>
          <a:lstStyle/>
          <a:p>
            <a:r>
              <a:rPr lang="fr-FR" dirty="0" smtClean="0"/>
              <a:t>Chemin vers Z4</a:t>
            </a:r>
            <a:endParaRPr lang="fr-FR"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par>
                                <p:cTn id="8" presetID="10" presetClass="entr" presetSubtype="0" fill="hold"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1000"/>
                                        <p:tgtEl>
                                          <p:spTgt spid="8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fade">
                                      <p:cBhvr>
                                        <p:cTn id="16" dur="1000"/>
                                        <p:tgtEl>
                                          <p:spTgt spid="85"/>
                                        </p:tgtEl>
                                      </p:cBhvr>
                                    </p:animEffect>
                                  </p:childTnLst>
                                </p:cTn>
                              </p:par>
                              <p:par>
                                <p:cTn id="17" presetID="10"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1000"/>
                                        <p:tgtEl>
                                          <p:spTgt spid="75"/>
                                        </p:tgtEl>
                                      </p:cBhvr>
                                    </p:animEffect>
                                  </p:childTnLst>
                                </p:cTn>
                              </p:par>
                              <p:par>
                                <p:cTn id="20" presetID="10" presetClass="entr" presetSubtype="0"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1000"/>
                                        <p:tgtEl>
                                          <p:spTgt spid="72"/>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3"/>
                                        </p:tgtEl>
                                        <p:attrNameLst>
                                          <p:attrName>style.visibility</p:attrName>
                                        </p:attrNameLst>
                                      </p:cBhvr>
                                      <p:to>
                                        <p:strVal val="visible"/>
                                      </p:to>
                                    </p:set>
                                    <p:animEffect transition="in" filter="fade">
                                      <p:cBhvr>
                                        <p:cTn id="30" dur="1000"/>
                                        <p:tgtEl>
                                          <p:spTgt spid="9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animEffect transition="in" filter="fade">
                                      <p:cBhvr>
                                        <p:cTn id="33" dur="1000"/>
                                        <p:tgtEl>
                                          <p:spTgt spid="9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9"/>
                                        </p:tgtEl>
                                        <p:attrNameLst>
                                          <p:attrName>style.visibility</p:attrName>
                                        </p:attrNameLst>
                                      </p:cBhvr>
                                      <p:to>
                                        <p:strVal val="visible"/>
                                      </p:to>
                                    </p:set>
                                    <p:animEffect transition="in" filter="fade">
                                      <p:cBhvr>
                                        <p:cTn id="36" dur="1000"/>
                                        <p:tgtEl>
                                          <p:spTgt spid="9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1"/>
                                        </p:tgtEl>
                                        <p:attrNameLst>
                                          <p:attrName>style.visibility</p:attrName>
                                        </p:attrNameLst>
                                      </p:cBhvr>
                                      <p:to>
                                        <p:strVal val="visible"/>
                                      </p:to>
                                    </p:set>
                                    <p:animEffect transition="in" filter="fade">
                                      <p:cBhvr>
                                        <p:cTn id="39" dur="1000"/>
                                        <p:tgtEl>
                                          <p:spTgt spid="10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fade">
                                      <p:cBhvr>
                                        <p:cTn id="42" dur="1000"/>
                                        <p:tgtEl>
                                          <p:spTgt spid="10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3"/>
                                        </p:tgtEl>
                                        <p:attrNameLst>
                                          <p:attrName>style.visibility</p:attrName>
                                        </p:attrNameLst>
                                      </p:cBhvr>
                                      <p:to>
                                        <p:strVal val="visible"/>
                                      </p:to>
                                    </p:set>
                                    <p:animEffect transition="in" filter="fade">
                                      <p:cBhvr>
                                        <p:cTn id="45" dur="1000"/>
                                        <p:tgtEl>
                                          <p:spTgt spid="10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1000"/>
                                        <p:tgtEl>
                                          <p:spTgt spid="10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fade">
                                      <p:cBhvr>
                                        <p:cTn id="51" dur="1000"/>
                                        <p:tgtEl>
                                          <p:spTgt spid="10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000"/>
                                        <p:tgtEl>
                                          <p:spTgt spid="10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7"/>
                                        </p:tgtEl>
                                        <p:attrNameLst>
                                          <p:attrName>style.visibility</p:attrName>
                                        </p:attrNameLst>
                                      </p:cBhvr>
                                      <p:to>
                                        <p:strVal val="visible"/>
                                      </p:to>
                                    </p:set>
                                    <p:animEffect transition="in" filter="fade">
                                      <p:cBhvr>
                                        <p:cTn id="57" dur="1000"/>
                                        <p:tgtEl>
                                          <p:spTgt spid="10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8"/>
                                        </p:tgtEl>
                                        <p:attrNameLst>
                                          <p:attrName>style.visibility</p:attrName>
                                        </p:attrNameLst>
                                      </p:cBhvr>
                                      <p:to>
                                        <p:strVal val="visible"/>
                                      </p:to>
                                    </p:set>
                                    <p:animEffect transition="in" filter="fade">
                                      <p:cBhvr>
                                        <p:cTn id="60" dur="1000"/>
                                        <p:tgtEl>
                                          <p:spTgt spid="10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9"/>
                                        </p:tgtEl>
                                        <p:attrNameLst>
                                          <p:attrName>style.visibility</p:attrName>
                                        </p:attrNameLst>
                                      </p:cBhvr>
                                      <p:to>
                                        <p:strVal val="visible"/>
                                      </p:to>
                                    </p:set>
                                    <p:animEffect transition="in" filter="fade">
                                      <p:cBhvr>
                                        <p:cTn id="63" dur="1000"/>
                                        <p:tgtEl>
                                          <p:spTgt spid="10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0"/>
                                        </p:tgtEl>
                                        <p:attrNameLst>
                                          <p:attrName>style.visibility</p:attrName>
                                        </p:attrNameLst>
                                      </p:cBhvr>
                                      <p:to>
                                        <p:strVal val="visible"/>
                                      </p:to>
                                    </p:set>
                                    <p:animEffect transition="in" filter="fade">
                                      <p:cBhvr>
                                        <p:cTn id="66" dur="1000"/>
                                        <p:tgtEl>
                                          <p:spTgt spid="11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11"/>
                                        </p:tgtEl>
                                        <p:attrNameLst>
                                          <p:attrName>style.visibility</p:attrName>
                                        </p:attrNameLst>
                                      </p:cBhvr>
                                      <p:to>
                                        <p:strVal val="visible"/>
                                      </p:to>
                                    </p:set>
                                    <p:animEffect transition="in" filter="fade">
                                      <p:cBhvr>
                                        <p:cTn id="69" dur="1000"/>
                                        <p:tgtEl>
                                          <p:spTgt spid="11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12"/>
                                        </p:tgtEl>
                                        <p:attrNameLst>
                                          <p:attrName>style.visibility</p:attrName>
                                        </p:attrNameLst>
                                      </p:cBhvr>
                                      <p:to>
                                        <p:strVal val="visible"/>
                                      </p:to>
                                    </p:set>
                                    <p:animEffect transition="in" filter="fade">
                                      <p:cBhvr>
                                        <p:cTn id="72" dur="1000"/>
                                        <p:tgtEl>
                                          <p:spTgt spid="11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13"/>
                                        </p:tgtEl>
                                        <p:attrNameLst>
                                          <p:attrName>style.visibility</p:attrName>
                                        </p:attrNameLst>
                                      </p:cBhvr>
                                      <p:to>
                                        <p:strVal val="visible"/>
                                      </p:to>
                                    </p:set>
                                    <p:animEffect transition="in" filter="fade">
                                      <p:cBhvr>
                                        <p:cTn id="75" dur="1000"/>
                                        <p:tgtEl>
                                          <p:spTgt spid="11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5"/>
                                        </p:tgtEl>
                                        <p:attrNameLst>
                                          <p:attrName>style.visibility</p:attrName>
                                        </p:attrNameLst>
                                      </p:cBhvr>
                                      <p:to>
                                        <p:strVal val="visible"/>
                                      </p:to>
                                    </p:set>
                                    <p:animEffect transition="in" filter="fade">
                                      <p:cBhvr>
                                        <p:cTn id="78" dur="1000"/>
                                        <p:tgtEl>
                                          <p:spTgt spid="11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6"/>
                                        </p:tgtEl>
                                        <p:attrNameLst>
                                          <p:attrName>style.visibility</p:attrName>
                                        </p:attrNameLst>
                                      </p:cBhvr>
                                      <p:to>
                                        <p:strVal val="visible"/>
                                      </p:to>
                                    </p:set>
                                    <p:animEffect transition="in" filter="fade">
                                      <p:cBhvr>
                                        <p:cTn id="81" dur="1000"/>
                                        <p:tgtEl>
                                          <p:spTgt spid="11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19"/>
                                        </p:tgtEl>
                                        <p:attrNameLst>
                                          <p:attrName>style.visibility</p:attrName>
                                        </p:attrNameLst>
                                      </p:cBhvr>
                                      <p:to>
                                        <p:strVal val="visible"/>
                                      </p:to>
                                    </p:set>
                                    <p:animEffect transition="in" filter="fade">
                                      <p:cBhvr>
                                        <p:cTn id="86" dur="1000"/>
                                        <p:tgtEl>
                                          <p:spTgt spid="11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18"/>
                                        </p:tgtEl>
                                        <p:attrNameLst>
                                          <p:attrName>style.visibility</p:attrName>
                                        </p:attrNameLst>
                                      </p:cBhvr>
                                      <p:to>
                                        <p:strVal val="visible"/>
                                      </p:to>
                                    </p:set>
                                    <p:animEffect transition="in" filter="fade">
                                      <p:cBhvr>
                                        <p:cTn id="89"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5" grpId="0"/>
      <p:bldP spid="99" grpId="0"/>
      <p:bldP spid="101" grpId="0"/>
      <p:bldP spid="102" grpId="0"/>
      <p:bldP spid="103" grpId="0"/>
      <p:bldP spid="104" grpId="0"/>
      <p:bldP spid="105" grpId="0"/>
      <p:bldP spid="106" grpId="0"/>
      <p:bldP spid="107" grpId="0"/>
      <p:bldP spid="108" grpId="0"/>
      <p:bldP spid="109" grpId="0"/>
      <p:bldP spid="110" grpId="0"/>
      <p:bldP spid="111" grpId="0"/>
      <p:bldP spid="112" grpId="0"/>
      <p:bldP spid="113" grpId="0"/>
      <p:bldP spid="115" grpId="0"/>
      <p:bldP spid="116" grpId="0"/>
      <p:bldP spid="118" grpId="0" animBg="1"/>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4608004" y="4293096"/>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3108543"/>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900113" indent="-265113">
              <a:buFont typeface="Arial" pitchFamily="34" charset="0"/>
              <a:buChar char="•"/>
            </a:pPr>
            <a:r>
              <a:rPr lang="fr-FR" sz="2400" dirty="0" smtClean="0"/>
              <a:t>Algorithme de déplacement du robot vers la zone de l’incendie</a:t>
            </a:r>
          </a:p>
          <a:p>
            <a:pPr marL="1357313" lvl="1" indent="-265113"/>
            <a:endParaRPr lang="fr-FR" sz="2000" dirty="0" smtClean="0"/>
          </a:p>
          <a:p>
            <a:pPr marL="900113" indent="-265113">
              <a:buFont typeface="Arial" pitchFamily="34" charset="0"/>
              <a:buChar char="•"/>
            </a:pPr>
            <a:endParaRPr lang="fr-FR" sz="2000" dirty="0" smtClean="0"/>
          </a:p>
        </p:txBody>
      </p:sp>
      <p:sp>
        <p:nvSpPr>
          <p:cNvPr id="6" name="Rectangle 5"/>
          <p:cNvSpPr/>
          <p:nvPr/>
        </p:nvSpPr>
        <p:spPr>
          <a:xfrm>
            <a:off x="1403648" y="3789040"/>
            <a:ext cx="6264696" cy="28443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80012" y="4185084"/>
            <a:ext cx="382910" cy="731456"/>
          </a:xfrm>
          <a:prstGeom prst="rect">
            <a:avLst/>
          </a:prstGeom>
          <a:noFill/>
          <a:ln w="9525">
            <a:noFill/>
            <a:miter lim="800000"/>
            <a:headEnd/>
            <a:tailEnd/>
          </a:ln>
        </p:spPr>
      </p:pic>
      <p:sp>
        <p:nvSpPr>
          <p:cNvPr id="32" name="Rectangle 31"/>
          <p:cNvSpPr/>
          <p:nvPr/>
        </p:nvSpPr>
        <p:spPr>
          <a:xfrm>
            <a:off x="2159732" y="4293096"/>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3383868" y="4293096"/>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5796136" y="4329100"/>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7344308" y="4797152"/>
            <a:ext cx="32403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7560840" y="4737918"/>
            <a:ext cx="1691680" cy="923330"/>
          </a:xfrm>
          <a:prstGeom prst="rect">
            <a:avLst/>
          </a:prstGeom>
          <a:noFill/>
        </p:spPr>
        <p:txBody>
          <a:bodyPr wrap="square" rtlCol="0">
            <a:spAutoFit/>
          </a:bodyPr>
          <a:lstStyle/>
          <a:p>
            <a:pPr algn="ctr"/>
            <a:r>
              <a:rPr lang="fr-FR" dirty="0" smtClean="0"/>
              <a:t>Zone de rechargement </a:t>
            </a:r>
            <a:br>
              <a:rPr lang="fr-FR" dirty="0" smtClean="0"/>
            </a:br>
            <a:r>
              <a:rPr lang="fr-FR" dirty="0" smtClean="0"/>
              <a:t>du robot</a:t>
            </a:r>
            <a:endParaRPr lang="fr-FR" dirty="0"/>
          </a:p>
        </p:txBody>
      </p:sp>
      <p:cxnSp>
        <p:nvCxnSpPr>
          <p:cNvPr id="49" name="Connecteur droit 48"/>
          <p:cNvCxnSpPr/>
          <p:nvPr/>
        </p:nvCxnSpPr>
        <p:spPr>
          <a:xfrm>
            <a:off x="1799692" y="4077072"/>
            <a:ext cx="0" cy="22322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2987824" y="4077072"/>
            <a:ext cx="0" cy="22322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H="1">
            <a:off x="1403648" y="4077072"/>
            <a:ext cx="626469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6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80012" y="4185084"/>
            <a:ext cx="382910" cy="731456"/>
          </a:xfrm>
          <a:prstGeom prst="rect">
            <a:avLst/>
          </a:prstGeom>
          <a:noFill/>
          <a:ln w="9525">
            <a:noFill/>
            <a:miter lim="800000"/>
            <a:headEnd/>
            <a:tailEnd/>
          </a:ln>
        </p:spPr>
      </p:pic>
      <p:sp>
        <p:nvSpPr>
          <p:cNvPr id="68" name="Forme libre 67"/>
          <p:cNvSpPr/>
          <p:nvPr/>
        </p:nvSpPr>
        <p:spPr>
          <a:xfrm>
            <a:off x="5112060" y="3969060"/>
            <a:ext cx="2342625" cy="1114860"/>
          </a:xfrm>
          <a:custGeom>
            <a:avLst/>
            <a:gdLst>
              <a:gd name="connsiteX0" fmla="*/ 2324746 w 2324746"/>
              <a:gd name="connsiteY0" fmla="*/ 1206285 h 1206285"/>
              <a:gd name="connsiteX1" fmla="*/ 1193369 w 2324746"/>
              <a:gd name="connsiteY1" fmla="*/ 90407 h 1206285"/>
              <a:gd name="connsiteX2" fmla="*/ 0 w 2324746"/>
              <a:gd name="connsiteY2" fmla="*/ 663845 h 1206285"/>
            </a:gdLst>
            <a:ahLst/>
            <a:cxnLst>
              <a:cxn ang="0">
                <a:pos x="connsiteX0" y="connsiteY0"/>
              </a:cxn>
              <a:cxn ang="0">
                <a:pos x="connsiteX1" y="connsiteY1"/>
              </a:cxn>
              <a:cxn ang="0">
                <a:pos x="connsiteX2" y="connsiteY2"/>
              </a:cxn>
            </a:cxnLst>
            <a:rect l="l" t="t" r="r" b="b"/>
            <a:pathLst>
              <a:path w="2324746" h="1206285">
                <a:moveTo>
                  <a:pt x="2324746" y="1206285"/>
                </a:moveTo>
                <a:cubicBezTo>
                  <a:pt x="1952786" y="693549"/>
                  <a:pt x="1580827" y="180814"/>
                  <a:pt x="1193369" y="90407"/>
                </a:cubicBezTo>
                <a:cubicBezTo>
                  <a:pt x="805911" y="0"/>
                  <a:pt x="402955" y="331922"/>
                  <a:pt x="0" y="663845"/>
                </a:cubicBezTo>
              </a:path>
            </a:pathLst>
          </a:cu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9" name="Forme libre 68"/>
          <p:cNvSpPr/>
          <p:nvPr/>
        </p:nvSpPr>
        <p:spPr>
          <a:xfrm>
            <a:off x="1505919" y="3921071"/>
            <a:ext cx="5979762" cy="2657960"/>
          </a:xfrm>
          <a:custGeom>
            <a:avLst/>
            <a:gdLst>
              <a:gd name="connsiteX0" fmla="*/ 5979762 w 5979762"/>
              <a:gd name="connsiteY0" fmla="*/ 1348353 h 2657960"/>
              <a:gd name="connsiteX1" fmla="*/ 5065362 w 5979762"/>
              <a:gd name="connsiteY1" fmla="*/ 2433234 h 2657960"/>
              <a:gd name="connsiteX2" fmla="*/ 1113295 w 5979762"/>
              <a:gd name="connsiteY2" fmla="*/ 2557221 h 2657960"/>
              <a:gd name="connsiteX3" fmla="*/ 152400 w 5979762"/>
              <a:gd name="connsiteY3" fmla="*/ 1828800 h 2657960"/>
              <a:gd name="connsiteX4" fmla="*/ 198895 w 5979762"/>
              <a:gd name="connsiteY4" fmla="*/ 371960 h 2657960"/>
              <a:gd name="connsiteX5" fmla="*/ 1051301 w 5979762"/>
              <a:gd name="connsiteY5" fmla="*/ 61993 h 2657960"/>
              <a:gd name="connsiteX6" fmla="*/ 1547247 w 5979762"/>
              <a:gd name="connsiteY6" fmla="*/ 743919 h 2657960"/>
              <a:gd name="connsiteX7" fmla="*/ 1624739 w 5979762"/>
              <a:gd name="connsiteY7" fmla="*/ 2247254 h 2657960"/>
              <a:gd name="connsiteX8" fmla="*/ 2632128 w 5979762"/>
              <a:gd name="connsiteY8" fmla="*/ 2448732 h 2657960"/>
              <a:gd name="connsiteX9" fmla="*/ 2818108 w 5979762"/>
              <a:gd name="connsiteY9" fmla="*/ 1239865 h 2657960"/>
              <a:gd name="connsiteX10" fmla="*/ 3128074 w 5979762"/>
              <a:gd name="connsiteY10" fmla="*/ 836909 h 265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9762" h="2657960">
                <a:moveTo>
                  <a:pt x="5979762" y="1348353"/>
                </a:moveTo>
                <a:cubicBezTo>
                  <a:pt x="5928101" y="1790054"/>
                  <a:pt x="5876440" y="2231756"/>
                  <a:pt x="5065362" y="2433234"/>
                </a:cubicBezTo>
                <a:cubicBezTo>
                  <a:pt x="4254284" y="2634712"/>
                  <a:pt x="1932122" y="2657960"/>
                  <a:pt x="1113295" y="2557221"/>
                </a:cubicBezTo>
                <a:cubicBezTo>
                  <a:pt x="294468" y="2456482"/>
                  <a:pt x="304800" y="2193010"/>
                  <a:pt x="152400" y="1828800"/>
                </a:cubicBezTo>
                <a:cubicBezTo>
                  <a:pt x="0" y="1464590"/>
                  <a:pt x="49078" y="666428"/>
                  <a:pt x="198895" y="371960"/>
                </a:cubicBezTo>
                <a:cubicBezTo>
                  <a:pt x="348712" y="77492"/>
                  <a:pt x="826576" y="0"/>
                  <a:pt x="1051301" y="61993"/>
                </a:cubicBezTo>
                <a:cubicBezTo>
                  <a:pt x="1276026" y="123986"/>
                  <a:pt x="1451674" y="379709"/>
                  <a:pt x="1547247" y="743919"/>
                </a:cubicBezTo>
                <a:cubicBezTo>
                  <a:pt x="1642820" y="1108129"/>
                  <a:pt x="1443926" y="1963119"/>
                  <a:pt x="1624739" y="2247254"/>
                </a:cubicBezTo>
                <a:cubicBezTo>
                  <a:pt x="1805552" y="2531389"/>
                  <a:pt x="2433233" y="2616630"/>
                  <a:pt x="2632128" y="2448732"/>
                </a:cubicBezTo>
                <a:cubicBezTo>
                  <a:pt x="2831023" y="2280834"/>
                  <a:pt x="2735450" y="1508502"/>
                  <a:pt x="2818108" y="1239865"/>
                </a:cubicBezTo>
                <a:cubicBezTo>
                  <a:pt x="2900766" y="971228"/>
                  <a:pt x="3014420" y="904068"/>
                  <a:pt x="3128074" y="836909"/>
                </a:cubicBezTo>
              </a:path>
            </a:pathLst>
          </a:cu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70" name="Connecteur droit 69"/>
          <p:cNvCxnSpPr/>
          <p:nvPr/>
        </p:nvCxnSpPr>
        <p:spPr>
          <a:xfrm>
            <a:off x="4211960" y="4077072"/>
            <a:ext cx="0" cy="22322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a:off x="5436096" y="4077072"/>
            <a:ext cx="0" cy="22322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ZoneTexte 72"/>
          <p:cNvSpPr txBox="1"/>
          <p:nvPr/>
        </p:nvSpPr>
        <p:spPr>
          <a:xfrm>
            <a:off x="1727684" y="3789040"/>
            <a:ext cx="5040560" cy="369332"/>
          </a:xfrm>
          <a:prstGeom prst="rect">
            <a:avLst/>
          </a:prstGeom>
          <a:noFill/>
        </p:spPr>
        <p:txBody>
          <a:bodyPr wrap="square" rtlCol="0">
            <a:spAutoFit/>
          </a:bodyPr>
          <a:lstStyle/>
          <a:p>
            <a:pPr algn="ctr"/>
            <a:r>
              <a:rPr lang="fr-FR" dirty="0" smtClean="0"/>
              <a:t>Zones de stockage</a:t>
            </a:r>
            <a:endParaRPr lang="fr-FR" dirty="0"/>
          </a:p>
        </p:txBody>
      </p:sp>
      <p:cxnSp>
        <p:nvCxnSpPr>
          <p:cNvPr id="75" name="Connecteur droit 74"/>
          <p:cNvCxnSpPr/>
          <p:nvPr/>
        </p:nvCxnSpPr>
        <p:spPr>
          <a:xfrm flipH="1">
            <a:off x="1403648" y="6309320"/>
            <a:ext cx="626469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7344308" y="4077072"/>
            <a:ext cx="0" cy="22322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10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childTnLst>
                                </p:cTn>
                              </p:par>
                              <p:par>
                                <p:cTn id="18" presetID="10" presetClass="entr" presetSubtype="0" fill="hold" nodeType="with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childTnLst>
                                </p:cTn>
                              </p:par>
                              <p:par>
                                <p:cTn id="21" presetID="10" presetClass="entr" presetSubtype="0"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1000"/>
                                        <p:tgtEl>
                                          <p:spTgt spid="70"/>
                                        </p:tgtEl>
                                      </p:cBhvr>
                                    </p:animEffect>
                                  </p:childTnLst>
                                </p:cTn>
                              </p:par>
                              <p:par>
                                <p:cTn id="24" presetID="10" presetClass="entr" presetSubtype="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1000"/>
                                        <p:tgtEl>
                                          <p:spTgt spid="50"/>
                                        </p:tgtEl>
                                      </p:cBhvr>
                                    </p:animEffect>
                                  </p:childTnLst>
                                </p:cTn>
                              </p:par>
                              <p:par>
                                <p:cTn id="27" presetID="10"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1000"/>
                                        <p:tgtEl>
                                          <p:spTgt spid="49"/>
                                        </p:tgtEl>
                                      </p:cBhvr>
                                    </p:animEffect>
                                  </p:childTnLst>
                                </p:cTn>
                              </p:par>
                              <p:par>
                                <p:cTn id="30" presetID="10" presetClass="entr" presetSubtype="0" fill="hold" nodeType="with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1000"/>
                                        <p:tgtEl>
                                          <p:spTgt spid="75"/>
                                        </p:tgtEl>
                                      </p:cBhvr>
                                    </p:animEffect>
                                  </p:childTnLst>
                                </p:cTn>
                              </p:par>
                              <p:par>
                                <p:cTn id="33" presetID="10" presetClass="entr" presetSubtype="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4608004" y="4293096"/>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3108543"/>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900113" indent="-265113">
              <a:buFont typeface="Arial" pitchFamily="34" charset="0"/>
              <a:buChar char="•"/>
            </a:pPr>
            <a:r>
              <a:rPr lang="fr-FR" sz="2400" dirty="0" smtClean="0"/>
              <a:t>Algorithme de déplacement du robot vers la zone de l’incendie</a:t>
            </a:r>
          </a:p>
          <a:p>
            <a:pPr marL="1357313" lvl="1" indent="-265113"/>
            <a:endParaRPr lang="fr-FR" sz="2000" dirty="0" smtClean="0"/>
          </a:p>
          <a:p>
            <a:pPr marL="900113" indent="-265113">
              <a:buFont typeface="Arial" pitchFamily="34" charset="0"/>
              <a:buChar char="•"/>
            </a:pPr>
            <a:endParaRPr lang="fr-FR" sz="2000" dirty="0" smtClean="0"/>
          </a:p>
        </p:txBody>
      </p:sp>
      <p:sp>
        <p:nvSpPr>
          <p:cNvPr id="6" name="Rectangle 5"/>
          <p:cNvSpPr/>
          <p:nvPr/>
        </p:nvSpPr>
        <p:spPr>
          <a:xfrm>
            <a:off x="1403648" y="3789040"/>
            <a:ext cx="6264696" cy="28443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80012" y="4185084"/>
            <a:ext cx="382910" cy="731456"/>
          </a:xfrm>
          <a:prstGeom prst="rect">
            <a:avLst/>
          </a:prstGeom>
          <a:noFill/>
          <a:ln w="9525">
            <a:noFill/>
            <a:miter lim="800000"/>
            <a:headEnd/>
            <a:tailEnd/>
          </a:ln>
        </p:spPr>
      </p:pic>
      <p:sp>
        <p:nvSpPr>
          <p:cNvPr id="32" name="Rectangle 31"/>
          <p:cNvSpPr/>
          <p:nvPr/>
        </p:nvSpPr>
        <p:spPr>
          <a:xfrm>
            <a:off x="2159732" y="4293096"/>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3383868" y="4293096"/>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5796136" y="4329100"/>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7344308" y="4797152"/>
            <a:ext cx="32403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7560840" y="4737918"/>
            <a:ext cx="1691680" cy="923330"/>
          </a:xfrm>
          <a:prstGeom prst="rect">
            <a:avLst/>
          </a:prstGeom>
          <a:noFill/>
        </p:spPr>
        <p:txBody>
          <a:bodyPr wrap="square" rtlCol="0">
            <a:spAutoFit/>
          </a:bodyPr>
          <a:lstStyle/>
          <a:p>
            <a:pPr algn="ctr"/>
            <a:r>
              <a:rPr lang="fr-FR" dirty="0" smtClean="0"/>
              <a:t>Zone de rechargement </a:t>
            </a:r>
            <a:br>
              <a:rPr lang="fr-FR" dirty="0" smtClean="0"/>
            </a:br>
            <a:r>
              <a:rPr lang="fr-FR" dirty="0" smtClean="0"/>
              <a:t>du robot</a:t>
            </a:r>
            <a:endParaRPr lang="fr-FR" dirty="0"/>
          </a:p>
        </p:txBody>
      </p:sp>
      <p:cxnSp>
        <p:nvCxnSpPr>
          <p:cNvPr id="49" name="Connecteur droit 48"/>
          <p:cNvCxnSpPr/>
          <p:nvPr/>
        </p:nvCxnSpPr>
        <p:spPr>
          <a:xfrm>
            <a:off x="1799692" y="4077072"/>
            <a:ext cx="0" cy="22322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2987824" y="4077072"/>
            <a:ext cx="0" cy="22322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H="1">
            <a:off x="1403648" y="4077072"/>
            <a:ext cx="626469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6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80012" y="4185084"/>
            <a:ext cx="382910" cy="731456"/>
          </a:xfrm>
          <a:prstGeom prst="rect">
            <a:avLst/>
          </a:prstGeom>
          <a:noFill/>
          <a:ln w="9525">
            <a:noFill/>
            <a:miter lim="800000"/>
            <a:headEnd/>
            <a:tailEnd/>
          </a:ln>
        </p:spPr>
      </p:pic>
      <p:cxnSp>
        <p:nvCxnSpPr>
          <p:cNvPr id="70" name="Connecteur droit 69"/>
          <p:cNvCxnSpPr/>
          <p:nvPr/>
        </p:nvCxnSpPr>
        <p:spPr>
          <a:xfrm>
            <a:off x="4175956" y="4077072"/>
            <a:ext cx="0" cy="22322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a:off x="5436096" y="4077072"/>
            <a:ext cx="0" cy="22322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a:off x="7344308" y="4077072"/>
            <a:ext cx="0" cy="22322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ZoneTexte 72"/>
          <p:cNvSpPr txBox="1"/>
          <p:nvPr/>
        </p:nvSpPr>
        <p:spPr>
          <a:xfrm>
            <a:off x="1727684" y="3789040"/>
            <a:ext cx="5040560" cy="369332"/>
          </a:xfrm>
          <a:prstGeom prst="rect">
            <a:avLst/>
          </a:prstGeom>
          <a:noFill/>
        </p:spPr>
        <p:txBody>
          <a:bodyPr wrap="square" rtlCol="0">
            <a:spAutoFit/>
          </a:bodyPr>
          <a:lstStyle/>
          <a:p>
            <a:pPr algn="ctr"/>
            <a:r>
              <a:rPr lang="fr-FR" dirty="0" smtClean="0"/>
              <a:t>Zones de stockage</a:t>
            </a:r>
            <a:endParaRPr lang="fr-FR" dirty="0"/>
          </a:p>
        </p:txBody>
      </p:sp>
      <p:cxnSp>
        <p:nvCxnSpPr>
          <p:cNvPr id="75" name="Connecteur droit 74"/>
          <p:cNvCxnSpPr/>
          <p:nvPr/>
        </p:nvCxnSpPr>
        <p:spPr>
          <a:xfrm flipH="1">
            <a:off x="1403648" y="6309320"/>
            <a:ext cx="626469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e 22"/>
          <p:cNvGrpSpPr/>
          <p:nvPr/>
        </p:nvGrpSpPr>
        <p:grpSpPr>
          <a:xfrm>
            <a:off x="5220072" y="3933056"/>
            <a:ext cx="2232248" cy="936104"/>
            <a:chOff x="5220072" y="3933056"/>
            <a:chExt cx="2232248" cy="936104"/>
          </a:xfrm>
        </p:grpSpPr>
        <p:sp>
          <p:nvSpPr>
            <p:cNvPr id="26" name="Virage 25"/>
            <p:cNvSpPr/>
            <p:nvPr/>
          </p:nvSpPr>
          <p:spPr>
            <a:xfrm flipH="1">
              <a:off x="5652120" y="3933056"/>
              <a:ext cx="1800200" cy="936104"/>
            </a:xfrm>
            <a:prstGeom prst="bentArrow">
              <a:avLst>
                <a:gd name="adj1" fmla="val 25000"/>
                <a:gd name="adj2" fmla="val 9594"/>
                <a:gd name="adj3" fmla="val 25000"/>
                <a:gd name="adj4" fmla="val 420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9" name="Virage 28"/>
            <p:cNvSpPr/>
            <p:nvPr/>
          </p:nvSpPr>
          <p:spPr>
            <a:xfrm rot="16200000" flipH="1">
              <a:off x="5346087" y="3807041"/>
              <a:ext cx="720078" cy="972108"/>
            </a:xfrm>
            <a:prstGeom prst="bentArrow">
              <a:avLst>
                <a:gd name="adj1" fmla="val 25000"/>
                <a:gd name="adj2" fmla="val 22517"/>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5724644"/>
          </a:xfrm>
          <a:prstGeom prst="rect">
            <a:avLst/>
          </a:prstGeom>
        </p:spPr>
        <p:txBody>
          <a:bodyPr wrap="square">
            <a:spAutoFit/>
          </a:bodyPr>
          <a:lstStyle/>
          <a:p>
            <a:r>
              <a:rPr lang="fr-FR" sz="2400" dirty="0" smtClean="0"/>
              <a:t>Initiation à la pédagogie de projet</a:t>
            </a:r>
          </a:p>
          <a:p>
            <a:endParaRPr lang="fr-FR" sz="2400" dirty="0" smtClean="0"/>
          </a:p>
          <a:p>
            <a:r>
              <a:rPr lang="fr-FR" sz="2400" dirty="0" smtClean="0"/>
              <a:t>Le programme élève</a:t>
            </a:r>
          </a:p>
          <a:p>
            <a:endParaRPr lang="fr-FR" sz="2400" dirty="0" smtClean="0"/>
          </a:p>
          <a:p>
            <a:r>
              <a:rPr lang="fr-FR" b="1" dirty="0" smtClean="0"/>
              <a:t>Durée : 20 minutes maximum</a:t>
            </a:r>
            <a:br>
              <a:rPr lang="fr-FR" b="1" dirty="0" smtClean="0"/>
            </a:br>
            <a:r>
              <a:rPr lang="fr-FR" b="1" dirty="0" smtClean="0"/>
              <a:t>Coefficient : 2</a:t>
            </a:r>
          </a:p>
          <a:p>
            <a:endParaRPr lang="fr-FR" dirty="0" smtClean="0"/>
          </a:p>
          <a:p>
            <a:r>
              <a:rPr lang="fr-FR" b="1" dirty="0" smtClean="0"/>
              <a:t>Première partie - Évaluation d'un projet et soutenance orale</a:t>
            </a:r>
            <a:r>
              <a:rPr lang="fr-FR" dirty="0" smtClean="0"/>
              <a:t/>
            </a:r>
            <a:br>
              <a:rPr lang="fr-FR" dirty="0" smtClean="0"/>
            </a:br>
            <a:r>
              <a:rPr lang="fr-FR" dirty="0" smtClean="0"/>
              <a:t>Durée : 8 minutes maximum</a:t>
            </a:r>
            <a:br>
              <a:rPr lang="fr-FR" dirty="0" smtClean="0"/>
            </a:br>
            <a:r>
              <a:rPr lang="fr-FR" dirty="0" smtClean="0"/>
              <a:t>Notée sur 8 points</a:t>
            </a:r>
            <a:br>
              <a:rPr lang="fr-FR" dirty="0" smtClean="0"/>
            </a:br>
            <a:r>
              <a:rPr lang="fr-FR" dirty="0" smtClean="0"/>
              <a:t>Le candidat effectue une présentation orale de son projet, d'une durée maximale de 8 minutes, pendant laquelle il n'est pas interrompu.</a:t>
            </a:r>
          </a:p>
          <a:p>
            <a:endParaRPr lang="fr-FR" dirty="0" smtClean="0"/>
          </a:p>
          <a:p>
            <a:r>
              <a:rPr lang="fr-FR" b="1" dirty="0" smtClean="0"/>
              <a:t>Deuxième partie - Dialogue argumenté avec la commission d'évaluation</a:t>
            </a:r>
            <a:r>
              <a:rPr lang="fr-FR" dirty="0" smtClean="0"/>
              <a:t/>
            </a:r>
            <a:br>
              <a:rPr lang="fr-FR" dirty="0" smtClean="0"/>
            </a:br>
            <a:r>
              <a:rPr lang="fr-FR" dirty="0" smtClean="0"/>
              <a:t>Durée : 12 minutes minimum</a:t>
            </a:r>
            <a:br>
              <a:rPr lang="fr-FR" dirty="0" smtClean="0"/>
            </a:br>
            <a:r>
              <a:rPr lang="fr-FR" dirty="0" smtClean="0"/>
              <a:t>Notée sur 12 points</a:t>
            </a:r>
            <a:br>
              <a:rPr lang="fr-FR" dirty="0" smtClean="0"/>
            </a:br>
            <a:r>
              <a:rPr lang="fr-FR" dirty="0" smtClean="0"/>
              <a:t>La commission d'évaluation interroge le candidat sur différents aspects de son projet et sur son lien avec les compétences fixées par le programme, puis élargit ce questionnement aux autres compétences spécifiées dans le programme.</a:t>
            </a: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3108543"/>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900113" indent="-265113">
              <a:buFont typeface="Arial" pitchFamily="34" charset="0"/>
              <a:buChar char="•"/>
            </a:pPr>
            <a:r>
              <a:rPr lang="fr-FR" sz="2400" dirty="0" smtClean="0"/>
              <a:t>Algorithme de déplacement du robot vers la zone de l’incendie</a:t>
            </a:r>
          </a:p>
          <a:p>
            <a:pPr marL="1357313" lvl="1" indent="-265113"/>
            <a:endParaRPr lang="fr-FR" sz="2000" dirty="0" smtClean="0"/>
          </a:p>
          <a:p>
            <a:pPr marL="900113" indent="-265113">
              <a:buFont typeface="Arial" pitchFamily="34" charset="0"/>
              <a:buChar char="•"/>
            </a:pPr>
            <a:endParaRPr lang="fr-FR" sz="2000" dirty="0" smtClean="0"/>
          </a:p>
        </p:txBody>
      </p:sp>
      <p:cxnSp>
        <p:nvCxnSpPr>
          <p:cNvPr id="59" name="Connecteur droit 58"/>
          <p:cNvCxnSpPr/>
          <p:nvPr/>
        </p:nvCxnSpPr>
        <p:spPr>
          <a:xfrm flipH="1">
            <a:off x="1367644" y="4653136"/>
            <a:ext cx="712879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2879812" y="5481228"/>
            <a:ext cx="0" cy="7200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3059832" y="5481228"/>
            <a:ext cx="0" cy="7200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4535996" y="5481228"/>
            <a:ext cx="0" cy="7200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1727684" y="3717032"/>
            <a:ext cx="36004" cy="27723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à coins arrondis 47"/>
          <p:cNvSpPr/>
          <p:nvPr/>
        </p:nvSpPr>
        <p:spPr>
          <a:xfrm>
            <a:off x="7200292" y="3573016"/>
            <a:ext cx="1152128" cy="54006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à coins arrondis 50"/>
          <p:cNvSpPr/>
          <p:nvPr/>
        </p:nvSpPr>
        <p:spPr>
          <a:xfrm>
            <a:off x="7236296" y="5157192"/>
            <a:ext cx="1152128" cy="54006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à coins arrondis 51"/>
          <p:cNvSpPr/>
          <p:nvPr/>
        </p:nvSpPr>
        <p:spPr>
          <a:xfrm>
            <a:off x="4860032" y="3609020"/>
            <a:ext cx="1152128" cy="54006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à coins arrondis 52"/>
          <p:cNvSpPr/>
          <p:nvPr/>
        </p:nvSpPr>
        <p:spPr>
          <a:xfrm>
            <a:off x="4896036" y="5157192"/>
            <a:ext cx="1152128" cy="54006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p:cNvSpPr/>
          <p:nvPr/>
        </p:nvSpPr>
        <p:spPr>
          <a:xfrm>
            <a:off x="5184068" y="3501008"/>
            <a:ext cx="2952328" cy="226825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p:cNvSpPr/>
          <p:nvPr/>
        </p:nvSpPr>
        <p:spPr>
          <a:xfrm>
            <a:off x="5508104" y="5769260"/>
            <a:ext cx="117727" cy="117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p:cNvSpPr/>
          <p:nvPr/>
        </p:nvSpPr>
        <p:spPr>
          <a:xfrm>
            <a:off x="5102345" y="4797152"/>
            <a:ext cx="117727" cy="117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p:cNvSpPr/>
          <p:nvPr/>
        </p:nvSpPr>
        <p:spPr>
          <a:xfrm>
            <a:off x="5102345" y="4545124"/>
            <a:ext cx="117727" cy="117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p:cNvSpPr/>
          <p:nvPr/>
        </p:nvSpPr>
        <p:spPr>
          <a:xfrm>
            <a:off x="5102345" y="4293096"/>
            <a:ext cx="117727" cy="117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à coins arrondis 59"/>
          <p:cNvSpPr/>
          <p:nvPr/>
        </p:nvSpPr>
        <p:spPr>
          <a:xfrm>
            <a:off x="2591780" y="3609020"/>
            <a:ext cx="1980220" cy="648072"/>
          </a:xfrm>
          <a:prstGeom prst="wedgeRoundRectCallout">
            <a:avLst>
              <a:gd name="adj1" fmla="val 76738"/>
              <a:gd name="adj2" fmla="val 888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Capteurs à réflexion</a:t>
            </a:r>
            <a:endParaRPr lang="fr-FR" dirty="0"/>
          </a:p>
        </p:txBody>
      </p:sp>
      <p:sp>
        <p:nvSpPr>
          <p:cNvPr id="61" name="Rectangle à coins arrondis 60"/>
          <p:cNvSpPr/>
          <p:nvPr/>
        </p:nvSpPr>
        <p:spPr>
          <a:xfrm>
            <a:off x="5760132" y="6021288"/>
            <a:ext cx="1980220" cy="648072"/>
          </a:xfrm>
          <a:prstGeom prst="wedgeRoundRectCallout">
            <a:avLst>
              <a:gd name="adj1" fmla="val -52400"/>
              <a:gd name="adj2" fmla="val -762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Capteurs à réflexion</a:t>
            </a:r>
            <a:endParaRPr lang="fr-FR" dirty="0"/>
          </a:p>
        </p:txBody>
      </p:sp>
      <p:sp>
        <p:nvSpPr>
          <p:cNvPr id="62" name="Rectangle à coins arrondis 61"/>
          <p:cNvSpPr/>
          <p:nvPr/>
        </p:nvSpPr>
        <p:spPr>
          <a:xfrm>
            <a:off x="3563888" y="4797152"/>
            <a:ext cx="1260140" cy="396044"/>
          </a:xfrm>
          <a:prstGeom prst="wedgeRoundRectCallout">
            <a:avLst>
              <a:gd name="adj1" fmla="val 21058"/>
              <a:gd name="adj2" fmla="val 975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Ralentir</a:t>
            </a:r>
            <a:endParaRPr lang="fr-FR" dirty="0"/>
          </a:p>
        </p:txBody>
      </p:sp>
      <p:sp>
        <p:nvSpPr>
          <p:cNvPr id="63" name="Rectangle à coins arrondis 62"/>
          <p:cNvSpPr/>
          <p:nvPr/>
        </p:nvSpPr>
        <p:spPr>
          <a:xfrm>
            <a:off x="2015716" y="4797152"/>
            <a:ext cx="1260140" cy="396044"/>
          </a:xfrm>
          <a:prstGeom prst="wedgeRoundRectCallout">
            <a:avLst>
              <a:gd name="adj1" fmla="val 21058"/>
              <a:gd name="adj2" fmla="val 975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Tourner</a:t>
            </a:r>
            <a:endParaRPr lang="fr-FR"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1000"/>
                                        <p:tgtEl>
                                          <p:spTgt spid="5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1000"/>
                                        <p:tgtEl>
                                          <p:spTgt spid="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1000"/>
                                        <p:tgtEl>
                                          <p:spTgt spid="6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1000"/>
                                        <p:tgtEl>
                                          <p:spTgt spid="6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1000"/>
                                        <p:tgtEl>
                                          <p:spTgt spid="5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60" grpId="0" animBg="1"/>
      <p:bldP spid="61" grpId="0" animBg="1"/>
      <p:bldP spid="62" grpId="0" animBg="1"/>
      <p:bldP spid="6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4608004" y="4293096"/>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3108543"/>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900113" indent="-265113">
              <a:buFont typeface="Arial" pitchFamily="34" charset="0"/>
              <a:buChar char="•"/>
            </a:pPr>
            <a:r>
              <a:rPr lang="fr-FR" sz="2400" dirty="0" smtClean="0"/>
              <a:t>Algorithme de déplacement du robot vers la zone de l’incendie</a:t>
            </a:r>
          </a:p>
          <a:p>
            <a:pPr marL="1357313" lvl="1" indent="-265113"/>
            <a:endParaRPr lang="fr-FR" sz="2000" dirty="0" smtClean="0"/>
          </a:p>
          <a:p>
            <a:pPr marL="900113" indent="-265113">
              <a:buFont typeface="Arial" pitchFamily="34" charset="0"/>
              <a:buChar char="•"/>
            </a:pPr>
            <a:endParaRPr lang="fr-FR" sz="2000" dirty="0" smtClean="0"/>
          </a:p>
        </p:txBody>
      </p:sp>
      <p:sp>
        <p:nvSpPr>
          <p:cNvPr id="6" name="Rectangle 5"/>
          <p:cNvSpPr/>
          <p:nvPr/>
        </p:nvSpPr>
        <p:spPr>
          <a:xfrm>
            <a:off x="1403648" y="3789040"/>
            <a:ext cx="6264696" cy="28443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80012" y="4185084"/>
            <a:ext cx="382910" cy="731456"/>
          </a:xfrm>
          <a:prstGeom prst="rect">
            <a:avLst/>
          </a:prstGeom>
          <a:noFill/>
          <a:ln w="9525">
            <a:noFill/>
            <a:miter lim="800000"/>
            <a:headEnd/>
            <a:tailEnd/>
          </a:ln>
        </p:spPr>
      </p:pic>
      <p:sp>
        <p:nvSpPr>
          <p:cNvPr id="32" name="Rectangle 31"/>
          <p:cNvSpPr/>
          <p:nvPr/>
        </p:nvSpPr>
        <p:spPr>
          <a:xfrm>
            <a:off x="2159732" y="4293096"/>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3383868" y="4293096"/>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5796136" y="4329100"/>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7344308" y="4797152"/>
            <a:ext cx="32403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80012" y="4185084"/>
            <a:ext cx="382910" cy="731456"/>
          </a:xfrm>
          <a:prstGeom prst="rect">
            <a:avLst/>
          </a:prstGeom>
          <a:noFill/>
          <a:ln w="9525">
            <a:noFill/>
            <a:miter lim="800000"/>
            <a:headEnd/>
            <a:tailEnd/>
          </a:ln>
        </p:spPr>
      </p:pic>
      <p:sp>
        <p:nvSpPr>
          <p:cNvPr id="73" name="ZoneTexte 72"/>
          <p:cNvSpPr txBox="1"/>
          <p:nvPr/>
        </p:nvSpPr>
        <p:spPr>
          <a:xfrm>
            <a:off x="1727684" y="3789040"/>
            <a:ext cx="5040560" cy="369332"/>
          </a:xfrm>
          <a:prstGeom prst="rect">
            <a:avLst/>
          </a:prstGeom>
          <a:noFill/>
        </p:spPr>
        <p:txBody>
          <a:bodyPr wrap="square" rtlCol="0">
            <a:spAutoFit/>
          </a:bodyPr>
          <a:lstStyle/>
          <a:p>
            <a:pPr algn="ctr"/>
            <a:r>
              <a:rPr lang="fr-FR" dirty="0" smtClean="0"/>
              <a:t>Zones de stockage</a:t>
            </a:r>
            <a:endParaRPr lang="fr-FR" dirty="0"/>
          </a:p>
        </p:txBody>
      </p:sp>
      <p:cxnSp>
        <p:nvCxnSpPr>
          <p:cNvPr id="25" name="Connecteur droit 24"/>
          <p:cNvCxnSpPr/>
          <p:nvPr/>
        </p:nvCxnSpPr>
        <p:spPr>
          <a:xfrm>
            <a:off x="1655676"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1907704"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2123728"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2375756"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2591780"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2843808"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3095836"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3347864"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3563888"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3815916"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4031940"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4283968"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4499992"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4752020"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5004048"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5256076"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5508104"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5760132"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a:off x="5976156"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a:off x="6228184"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a:off x="6444208"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a:off x="6696236"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necteur droit 63"/>
          <p:cNvCxnSpPr/>
          <p:nvPr/>
        </p:nvCxnSpPr>
        <p:spPr>
          <a:xfrm>
            <a:off x="6948264"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7200292"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a:off x="7416316"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4" name="Groupe 83"/>
          <p:cNvGrpSpPr/>
          <p:nvPr/>
        </p:nvGrpSpPr>
        <p:grpSpPr>
          <a:xfrm rot="5400000">
            <a:off x="3689902" y="1754814"/>
            <a:ext cx="1692188" cy="6264696"/>
            <a:chOff x="6552220" y="908720"/>
            <a:chExt cx="1692188" cy="2844316"/>
          </a:xfrm>
        </p:grpSpPr>
        <p:cxnSp>
          <p:nvCxnSpPr>
            <p:cNvPr id="74" name="Connecteur droit 73"/>
            <p:cNvCxnSpPr/>
            <p:nvPr/>
          </p:nvCxnSpPr>
          <p:spPr>
            <a:xfrm flipV="1">
              <a:off x="6552220" y="90872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flipV="1">
              <a:off x="6804248" y="90872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flipV="1">
              <a:off x="7020272" y="90872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flipV="1">
              <a:off x="7272300" y="90872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a:xfrm flipV="1">
              <a:off x="7488324" y="90872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flipV="1">
              <a:off x="7740352" y="90872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cteur droit 81"/>
            <p:cNvCxnSpPr/>
            <p:nvPr/>
          </p:nvCxnSpPr>
          <p:spPr>
            <a:xfrm flipV="1">
              <a:off x="7992380" y="90872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Connecteur droit 82"/>
            <p:cNvCxnSpPr/>
            <p:nvPr/>
          </p:nvCxnSpPr>
          <p:spPr>
            <a:xfrm flipV="1">
              <a:off x="8244408" y="90872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6" name="Connecteur droit 85"/>
          <p:cNvCxnSpPr/>
          <p:nvPr/>
        </p:nvCxnSpPr>
        <p:spPr>
          <a:xfrm rot="5400000" flipV="1">
            <a:off x="4535996" y="2816932"/>
            <a:ext cx="0" cy="62646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rot="5400000" flipV="1">
            <a:off x="4535996" y="3068960"/>
            <a:ext cx="0" cy="62646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87"/>
          <p:cNvCxnSpPr/>
          <p:nvPr/>
        </p:nvCxnSpPr>
        <p:spPr>
          <a:xfrm rot="5400000" flipV="1">
            <a:off x="4535996" y="3284984"/>
            <a:ext cx="0" cy="62646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ZoneTexte 93"/>
          <p:cNvSpPr txBox="1"/>
          <p:nvPr/>
        </p:nvSpPr>
        <p:spPr>
          <a:xfrm>
            <a:off x="7776356" y="4689140"/>
            <a:ext cx="1367644" cy="1200329"/>
          </a:xfrm>
          <a:prstGeom prst="rect">
            <a:avLst/>
          </a:prstGeom>
          <a:noFill/>
        </p:spPr>
        <p:txBody>
          <a:bodyPr wrap="square" rtlCol="0">
            <a:spAutoFit/>
          </a:bodyPr>
          <a:lstStyle/>
          <a:p>
            <a:pPr algn="ctr"/>
            <a:r>
              <a:rPr lang="fr-FR" dirty="0" smtClean="0"/>
              <a:t>(0,0)</a:t>
            </a:r>
          </a:p>
          <a:p>
            <a:pPr algn="ctr"/>
            <a:r>
              <a:rPr lang="fr-FR" dirty="0" smtClean="0"/>
              <a:t>Position du robot au repos</a:t>
            </a:r>
            <a:endParaRPr lang="fr-FR" dirty="0"/>
          </a:p>
        </p:txBody>
      </p:sp>
      <p:cxnSp>
        <p:nvCxnSpPr>
          <p:cNvPr id="96" name="Connecteur droit avec flèche 95"/>
          <p:cNvCxnSpPr/>
          <p:nvPr/>
        </p:nvCxnSpPr>
        <p:spPr>
          <a:xfrm flipV="1">
            <a:off x="7884368" y="3681028"/>
            <a:ext cx="0" cy="10441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7" name="ZoneTexte 96"/>
          <p:cNvSpPr txBox="1"/>
          <p:nvPr/>
        </p:nvSpPr>
        <p:spPr>
          <a:xfrm>
            <a:off x="7884368" y="3969060"/>
            <a:ext cx="284052" cy="369332"/>
          </a:xfrm>
          <a:prstGeom prst="rect">
            <a:avLst/>
          </a:prstGeom>
          <a:noFill/>
        </p:spPr>
        <p:txBody>
          <a:bodyPr wrap="none" rtlCol="0">
            <a:spAutoFit/>
          </a:bodyPr>
          <a:lstStyle/>
          <a:p>
            <a:r>
              <a:rPr lang="fr-FR" dirty="0" smtClean="0"/>
              <a:t>x</a:t>
            </a:r>
            <a:endParaRPr lang="fr-FR" dirty="0"/>
          </a:p>
        </p:txBody>
      </p:sp>
      <p:cxnSp>
        <p:nvCxnSpPr>
          <p:cNvPr id="98" name="Connecteur droit avec flèche 97"/>
          <p:cNvCxnSpPr/>
          <p:nvPr/>
        </p:nvCxnSpPr>
        <p:spPr>
          <a:xfrm flipH="1">
            <a:off x="755576" y="3681028"/>
            <a:ext cx="68407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0" name="ZoneTexte 99"/>
          <p:cNvSpPr txBox="1"/>
          <p:nvPr/>
        </p:nvSpPr>
        <p:spPr>
          <a:xfrm>
            <a:off x="863588" y="3681028"/>
            <a:ext cx="288862" cy="369332"/>
          </a:xfrm>
          <a:prstGeom prst="rect">
            <a:avLst/>
          </a:prstGeom>
          <a:noFill/>
        </p:spPr>
        <p:txBody>
          <a:bodyPr wrap="none" rtlCol="0">
            <a:spAutoFit/>
          </a:bodyPr>
          <a:lstStyle/>
          <a:p>
            <a:r>
              <a:rPr lang="fr-FR" dirty="0" smtClean="0"/>
              <a:t>y</a:t>
            </a:r>
            <a:endParaRPr lang="fr-FR" dirty="0"/>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052" y="980728"/>
            <a:ext cx="9018948" cy="3108543"/>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900113" indent="-265113">
              <a:buFont typeface="Arial" pitchFamily="34" charset="0"/>
              <a:buChar char="•"/>
            </a:pPr>
            <a:r>
              <a:rPr lang="fr-FR" sz="2400" dirty="0" smtClean="0"/>
              <a:t>Algorithme de déplacement du robot vers la zone de l’incendie</a:t>
            </a:r>
          </a:p>
          <a:p>
            <a:pPr marL="1357313" lvl="1" indent="-265113"/>
            <a:endParaRPr lang="fr-FR" sz="2000" dirty="0" smtClean="0"/>
          </a:p>
          <a:p>
            <a:pPr marL="900113" indent="-265113">
              <a:buFont typeface="Arial" pitchFamily="34" charset="0"/>
              <a:buChar char="•"/>
            </a:pPr>
            <a:endParaRPr lang="fr-FR" sz="2000" dirty="0" smtClean="0"/>
          </a:p>
        </p:txBody>
      </p:sp>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grpSp>
        <p:nvGrpSpPr>
          <p:cNvPr id="130" name="Groupe 129"/>
          <p:cNvGrpSpPr/>
          <p:nvPr/>
        </p:nvGrpSpPr>
        <p:grpSpPr>
          <a:xfrm>
            <a:off x="755576" y="3573016"/>
            <a:ext cx="7344816" cy="2880320"/>
            <a:chOff x="755576" y="3573016"/>
            <a:chExt cx="7344816" cy="2880320"/>
          </a:xfrm>
        </p:grpSpPr>
        <p:cxnSp>
          <p:nvCxnSpPr>
            <p:cNvPr id="96" name="Connecteur droit avec flèche 95"/>
            <p:cNvCxnSpPr/>
            <p:nvPr/>
          </p:nvCxnSpPr>
          <p:spPr>
            <a:xfrm flipH="1" flipV="1">
              <a:off x="7560332" y="3609020"/>
              <a:ext cx="36004" cy="2808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7" name="ZoneTexte 96"/>
            <p:cNvSpPr txBox="1"/>
            <p:nvPr/>
          </p:nvSpPr>
          <p:spPr>
            <a:xfrm>
              <a:off x="7596336" y="3573016"/>
              <a:ext cx="284052" cy="369332"/>
            </a:xfrm>
            <a:prstGeom prst="rect">
              <a:avLst/>
            </a:prstGeom>
            <a:noFill/>
          </p:spPr>
          <p:txBody>
            <a:bodyPr wrap="none" rtlCol="0">
              <a:spAutoFit/>
            </a:bodyPr>
            <a:lstStyle/>
            <a:p>
              <a:r>
                <a:rPr lang="fr-FR" dirty="0" smtClean="0"/>
                <a:t>x</a:t>
              </a:r>
              <a:endParaRPr lang="fr-FR" dirty="0"/>
            </a:p>
          </p:txBody>
        </p:sp>
        <p:cxnSp>
          <p:nvCxnSpPr>
            <p:cNvPr id="98" name="Connecteur droit avec flèche 97"/>
            <p:cNvCxnSpPr/>
            <p:nvPr/>
          </p:nvCxnSpPr>
          <p:spPr>
            <a:xfrm flipH="1">
              <a:off x="755576" y="5111896"/>
              <a:ext cx="73448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0" name="ZoneTexte 99"/>
            <p:cNvSpPr txBox="1"/>
            <p:nvPr/>
          </p:nvSpPr>
          <p:spPr>
            <a:xfrm>
              <a:off x="827584" y="5075892"/>
              <a:ext cx="288862" cy="369332"/>
            </a:xfrm>
            <a:prstGeom prst="rect">
              <a:avLst/>
            </a:prstGeom>
            <a:noFill/>
          </p:spPr>
          <p:txBody>
            <a:bodyPr wrap="none" rtlCol="0">
              <a:spAutoFit/>
            </a:bodyPr>
            <a:lstStyle/>
            <a:p>
              <a:r>
                <a:rPr lang="fr-FR" dirty="0" smtClean="0"/>
                <a:t>y</a:t>
              </a:r>
              <a:endParaRPr lang="fr-FR" dirty="0"/>
            </a:p>
          </p:txBody>
        </p:sp>
        <p:cxnSp>
          <p:nvCxnSpPr>
            <p:cNvPr id="71" name="Connecteur droit 70"/>
            <p:cNvCxnSpPr/>
            <p:nvPr/>
          </p:nvCxnSpPr>
          <p:spPr>
            <a:xfrm flipH="1">
              <a:off x="971600" y="4581128"/>
              <a:ext cx="70567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flipH="1">
              <a:off x="971600" y="5661248"/>
              <a:ext cx="70567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Connecteur droit 92"/>
            <p:cNvCxnSpPr/>
            <p:nvPr/>
          </p:nvCxnSpPr>
          <p:spPr>
            <a:xfrm flipV="1">
              <a:off x="7056276" y="3681028"/>
              <a:ext cx="0" cy="277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Connecteur droit 94"/>
            <p:cNvCxnSpPr/>
            <p:nvPr/>
          </p:nvCxnSpPr>
          <p:spPr>
            <a:xfrm flipH="1">
              <a:off x="971600" y="6201308"/>
              <a:ext cx="70567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necteur droit 98"/>
            <p:cNvCxnSpPr/>
            <p:nvPr/>
          </p:nvCxnSpPr>
          <p:spPr>
            <a:xfrm flipH="1">
              <a:off x="971600" y="4041068"/>
              <a:ext cx="70567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flipV="1">
              <a:off x="6516216" y="3681028"/>
              <a:ext cx="0" cy="277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Connecteur droit 110"/>
            <p:cNvCxnSpPr/>
            <p:nvPr/>
          </p:nvCxnSpPr>
          <p:spPr>
            <a:xfrm flipV="1">
              <a:off x="5976156" y="3681028"/>
              <a:ext cx="0" cy="277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cteur droit 111"/>
            <p:cNvCxnSpPr/>
            <p:nvPr/>
          </p:nvCxnSpPr>
          <p:spPr>
            <a:xfrm flipV="1">
              <a:off x="5436096" y="3681028"/>
              <a:ext cx="0" cy="277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Connecteur droit 113"/>
            <p:cNvCxnSpPr/>
            <p:nvPr/>
          </p:nvCxnSpPr>
          <p:spPr>
            <a:xfrm flipV="1">
              <a:off x="4896036" y="3681028"/>
              <a:ext cx="0" cy="277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onnecteur droit 114"/>
            <p:cNvCxnSpPr/>
            <p:nvPr/>
          </p:nvCxnSpPr>
          <p:spPr>
            <a:xfrm flipV="1">
              <a:off x="4355976" y="3681028"/>
              <a:ext cx="0" cy="277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Connecteur droit 116"/>
            <p:cNvCxnSpPr/>
            <p:nvPr/>
          </p:nvCxnSpPr>
          <p:spPr>
            <a:xfrm flipV="1">
              <a:off x="3815916" y="3681028"/>
              <a:ext cx="0" cy="277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Connecteur droit 117"/>
            <p:cNvCxnSpPr/>
            <p:nvPr/>
          </p:nvCxnSpPr>
          <p:spPr>
            <a:xfrm flipV="1">
              <a:off x="3275856" y="3681028"/>
              <a:ext cx="0" cy="277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flipV="1">
              <a:off x="2735796" y="3681028"/>
              <a:ext cx="0" cy="277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Connecteur droit 120"/>
            <p:cNvCxnSpPr/>
            <p:nvPr/>
          </p:nvCxnSpPr>
          <p:spPr>
            <a:xfrm flipV="1">
              <a:off x="2195736" y="3681028"/>
              <a:ext cx="0" cy="277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Connecteur droit 124"/>
            <p:cNvCxnSpPr/>
            <p:nvPr/>
          </p:nvCxnSpPr>
          <p:spPr>
            <a:xfrm flipV="1">
              <a:off x="1619672" y="3681028"/>
              <a:ext cx="0" cy="277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Connecteur droit 125"/>
            <p:cNvCxnSpPr/>
            <p:nvPr/>
          </p:nvCxnSpPr>
          <p:spPr>
            <a:xfrm flipV="1">
              <a:off x="1043608" y="3681028"/>
              <a:ext cx="0" cy="277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6" name="Groupe 135"/>
          <p:cNvGrpSpPr/>
          <p:nvPr/>
        </p:nvGrpSpPr>
        <p:grpSpPr>
          <a:xfrm>
            <a:off x="6840252" y="4725144"/>
            <a:ext cx="1440160" cy="828092"/>
            <a:chOff x="4860032" y="3501008"/>
            <a:chExt cx="3528392" cy="2268252"/>
          </a:xfrm>
        </p:grpSpPr>
        <p:sp>
          <p:nvSpPr>
            <p:cNvPr id="131" name="Rectangle à coins arrondis 130"/>
            <p:cNvSpPr/>
            <p:nvPr/>
          </p:nvSpPr>
          <p:spPr>
            <a:xfrm>
              <a:off x="7200292" y="3573016"/>
              <a:ext cx="1152128" cy="54006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Rectangle à coins arrondis 131"/>
            <p:cNvSpPr/>
            <p:nvPr/>
          </p:nvSpPr>
          <p:spPr>
            <a:xfrm>
              <a:off x="7236296" y="5157192"/>
              <a:ext cx="1152128" cy="54006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Rectangle à coins arrondis 132"/>
            <p:cNvSpPr/>
            <p:nvPr/>
          </p:nvSpPr>
          <p:spPr>
            <a:xfrm>
              <a:off x="4860032" y="3609020"/>
              <a:ext cx="1152128" cy="54006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Rectangle à coins arrondis 133"/>
            <p:cNvSpPr/>
            <p:nvPr/>
          </p:nvSpPr>
          <p:spPr>
            <a:xfrm>
              <a:off x="4896036" y="5157192"/>
              <a:ext cx="1152128" cy="54006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Rectangle 134"/>
            <p:cNvSpPr/>
            <p:nvPr/>
          </p:nvSpPr>
          <p:spPr>
            <a:xfrm>
              <a:off x="5184068" y="3501008"/>
              <a:ext cx="2952328" cy="226825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7" name="Ellipse 136"/>
          <p:cNvSpPr/>
          <p:nvPr/>
        </p:nvSpPr>
        <p:spPr>
          <a:xfrm>
            <a:off x="1547664" y="39690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Ellipse 137"/>
          <p:cNvSpPr/>
          <p:nvPr/>
        </p:nvSpPr>
        <p:spPr>
          <a:xfrm>
            <a:off x="7524328" y="504918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0" name="Connecteur droit avec flèche 139"/>
          <p:cNvCxnSpPr>
            <a:endCxn id="137" idx="5"/>
          </p:cNvCxnSpPr>
          <p:nvPr/>
        </p:nvCxnSpPr>
        <p:spPr>
          <a:xfrm flipH="1" flipV="1">
            <a:off x="1670589" y="4091985"/>
            <a:ext cx="5889743" cy="993199"/>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7" name="Arc 36"/>
          <p:cNvSpPr/>
          <p:nvPr/>
        </p:nvSpPr>
        <p:spPr>
          <a:xfrm rot="1305129" flipH="1" flipV="1">
            <a:off x="3552442" y="4044566"/>
            <a:ext cx="1008112" cy="1103448"/>
          </a:xfrm>
          <a:prstGeom prst="arc">
            <a:avLst>
              <a:gd name="adj1" fmla="val 16026056"/>
              <a:gd name="adj2" fmla="val 116150"/>
            </a:avLst>
          </a:pr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n>
                <a:solidFill>
                  <a:srgbClr val="FF0000"/>
                </a:solidFill>
              </a:ln>
            </a:endParaRPr>
          </a:p>
        </p:txBody>
      </p:sp>
      <p:sp>
        <p:nvSpPr>
          <p:cNvPr id="38" name="ZoneTexte 37"/>
          <p:cNvSpPr txBox="1"/>
          <p:nvPr/>
        </p:nvSpPr>
        <p:spPr>
          <a:xfrm>
            <a:off x="3203848" y="4581128"/>
            <a:ext cx="308098" cy="369332"/>
          </a:xfrm>
          <a:prstGeom prst="rect">
            <a:avLst/>
          </a:prstGeom>
          <a:noFill/>
        </p:spPr>
        <p:txBody>
          <a:bodyPr wrap="none" rtlCol="0">
            <a:spAutoFit/>
          </a:bodyPr>
          <a:lstStyle/>
          <a:p>
            <a:r>
              <a:rPr lang="el-GR" b="1" dirty="0" smtClean="0">
                <a:solidFill>
                  <a:srgbClr val="FF0000"/>
                </a:solidFill>
              </a:rPr>
              <a:t>θ</a:t>
            </a:r>
            <a:endParaRPr lang="fr-FR" b="1" dirty="0">
              <a:solidFill>
                <a:srgbClr val="FF0000"/>
              </a:solidFill>
            </a:endParaRPr>
          </a:p>
        </p:txBody>
      </p:sp>
      <p:sp>
        <p:nvSpPr>
          <p:cNvPr id="39" name="ZoneTexte 38"/>
          <p:cNvSpPr txBox="1"/>
          <p:nvPr/>
        </p:nvSpPr>
        <p:spPr>
          <a:xfrm>
            <a:off x="4572000" y="4221088"/>
            <a:ext cx="306494" cy="369332"/>
          </a:xfrm>
          <a:prstGeom prst="rect">
            <a:avLst/>
          </a:prstGeom>
          <a:noFill/>
        </p:spPr>
        <p:txBody>
          <a:bodyPr wrap="none" rtlCol="0">
            <a:spAutoFit/>
          </a:bodyPr>
          <a:lstStyle/>
          <a:p>
            <a:r>
              <a:rPr lang="fr-FR" b="1" dirty="0" smtClean="0">
                <a:solidFill>
                  <a:srgbClr val="FF0000"/>
                </a:solidFill>
              </a:rPr>
              <a:t>d</a:t>
            </a:r>
            <a:endParaRPr lang="fr-FR" b="1" dirty="0">
              <a:solidFill>
                <a:srgbClr val="FF0000"/>
              </a:solidFill>
            </a:endParaRPr>
          </a:p>
        </p:txBody>
      </p:sp>
      <p:sp>
        <p:nvSpPr>
          <p:cNvPr id="40" name="Rectangle à coins arrondis 39"/>
          <p:cNvSpPr/>
          <p:nvPr/>
        </p:nvSpPr>
        <p:spPr>
          <a:xfrm>
            <a:off x="4535996" y="3429000"/>
            <a:ext cx="2628292" cy="756084"/>
          </a:xfrm>
          <a:prstGeom prst="wedgeRoundRectCallout">
            <a:avLst>
              <a:gd name="adj1" fmla="val -39113"/>
              <a:gd name="adj2" fmla="val 797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Vitesse V </a:t>
            </a:r>
            <a:br>
              <a:rPr lang="fr-FR" dirty="0" smtClean="0"/>
            </a:br>
            <a:r>
              <a:rPr lang="fr-FR" dirty="0" smtClean="0"/>
              <a:t>pendant durée </a:t>
            </a:r>
            <a:r>
              <a:rPr lang="fr-FR" dirty="0" err="1" smtClean="0"/>
              <a:t>dt</a:t>
            </a:r>
            <a:endParaRPr lang="fr-FR" dirty="0"/>
          </a:p>
        </p:txBody>
      </p:sp>
      <p:sp>
        <p:nvSpPr>
          <p:cNvPr id="41" name="Rectangle à coins arrondis 40"/>
          <p:cNvSpPr/>
          <p:nvPr/>
        </p:nvSpPr>
        <p:spPr>
          <a:xfrm>
            <a:off x="2267744" y="5229200"/>
            <a:ext cx="2628292" cy="864096"/>
          </a:xfrm>
          <a:prstGeom prst="wedgeRoundRectCallout">
            <a:avLst>
              <a:gd name="adj1" fmla="val -11988"/>
              <a:gd name="adj2" fmla="val -904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Vitesse +V  roue gauche</a:t>
            </a:r>
          </a:p>
          <a:p>
            <a:pPr algn="ctr"/>
            <a:r>
              <a:rPr lang="fr-FR" dirty="0" smtClean="0"/>
              <a:t>Vitesse -V  roue droite</a:t>
            </a:r>
            <a:br>
              <a:rPr lang="fr-FR" dirty="0" smtClean="0"/>
            </a:br>
            <a:r>
              <a:rPr lang="fr-FR" dirty="0" smtClean="0"/>
              <a:t>pendant durée </a:t>
            </a:r>
            <a:r>
              <a:rPr lang="fr-FR" dirty="0" err="1" smtClean="0"/>
              <a:t>dt</a:t>
            </a:r>
            <a:endParaRPr lang="fr-FR"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1000"/>
                                        <p:tgtEl>
                                          <p:spTgt spid="1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10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10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10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p:bldP spid="40" grpId="0" animBg="1"/>
      <p:bldP spid="4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8279190"/>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900113" indent="-265113">
              <a:buFont typeface="Arial" pitchFamily="34" charset="0"/>
              <a:buChar char="•"/>
            </a:pPr>
            <a:r>
              <a:rPr lang="fr-FR" sz="2400" dirty="0" smtClean="0"/>
              <a:t>Algorithme de déplacement du robot vers la zone de l’incendie</a:t>
            </a:r>
          </a:p>
          <a:p>
            <a:pPr marL="900113" indent="-265113">
              <a:buFont typeface="Arial" pitchFamily="34" charset="0"/>
              <a:buChar char="•"/>
            </a:pPr>
            <a:endParaRPr lang="fr-FR" sz="2400" dirty="0" smtClean="0"/>
          </a:p>
          <a:p>
            <a:pPr marL="1874838" indent="-527050">
              <a:buFont typeface="Symbol"/>
              <a:buChar char="Þ"/>
            </a:pPr>
            <a:r>
              <a:rPr lang="fr-FR" sz="2400" dirty="0" smtClean="0"/>
              <a:t>Problèmes</a:t>
            </a:r>
          </a:p>
          <a:p>
            <a:pPr marL="2247900" indent="-339725">
              <a:buFont typeface="Arial" pitchFamily="34" charset="0"/>
              <a:buChar char="•"/>
            </a:pPr>
            <a:r>
              <a:rPr lang="fr-FR" sz="2400" dirty="0" smtClean="0"/>
              <a:t>Méthode probabiliste</a:t>
            </a:r>
          </a:p>
          <a:p>
            <a:pPr marL="2247900" indent="-339725">
              <a:buFont typeface="Arial" pitchFamily="34" charset="0"/>
              <a:buChar char="•"/>
            </a:pPr>
            <a:r>
              <a:rPr lang="fr-FR" sz="2400" dirty="0" smtClean="0"/>
              <a:t>Besoin d’une méthode de localisation en complément (odomètres, triangulation laser, tag RFID, amers, …)</a:t>
            </a:r>
          </a:p>
          <a:p>
            <a:pPr marL="2247900" indent="-339725">
              <a:buFont typeface="Arial" pitchFamily="34" charset="0"/>
              <a:buChar char="•"/>
            </a:pPr>
            <a:endParaRPr lang="fr-FR" sz="2400" dirty="0" smtClean="0"/>
          </a:p>
          <a:p>
            <a:pPr marL="1874838" indent="-527050">
              <a:buFont typeface="Symbol"/>
              <a:buChar char="Þ"/>
            </a:pPr>
            <a:r>
              <a:rPr lang="fr-FR" sz="2400" dirty="0" smtClean="0"/>
              <a:t>Méthode complexe</a:t>
            </a:r>
          </a:p>
          <a:p>
            <a:pPr marL="2324100" indent="-339725">
              <a:buFont typeface="Arial" pitchFamily="34" charset="0"/>
              <a:buChar char="•"/>
            </a:pPr>
            <a:endParaRPr lang="fr-FR" sz="2400" dirty="0" smtClean="0"/>
          </a:p>
          <a:p>
            <a:pPr marL="2324100" indent="-339725">
              <a:buFont typeface="Arial" pitchFamily="34" charset="0"/>
              <a:buChar char="•"/>
            </a:pPr>
            <a:endParaRPr lang="fr-FR" sz="2400" dirty="0" smtClean="0"/>
          </a:p>
          <a:p>
            <a:pPr marL="2511425" indent="-527050">
              <a:buFont typeface="Arial" pitchFamily="34" charset="0"/>
              <a:buChar char="•"/>
            </a:pPr>
            <a:endParaRPr lang="fr-FR" sz="2400" dirty="0" smtClean="0"/>
          </a:p>
          <a:p>
            <a:pPr marL="2511425" indent="-527050">
              <a:buFont typeface="Arial" pitchFamily="34" charset="0"/>
              <a:buChar char="•"/>
            </a:pPr>
            <a:endParaRPr lang="fr-FR" sz="2400" dirty="0" smtClean="0"/>
          </a:p>
          <a:p>
            <a:pPr marL="1069975" indent="-434975">
              <a:buFont typeface="Symbol"/>
              <a:buChar char="Þ"/>
            </a:pPr>
            <a:endParaRPr lang="fr-FR" sz="2400" dirty="0" smtClean="0"/>
          </a:p>
          <a:p>
            <a:pPr marL="900113" indent="-265113"/>
            <a:endParaRPr lang="fr-FR" sz="2400" dirty="0" smtClean="0"/>
          </a:p>
          <a:p>
            <a:pPr marL="1357313" lvl="1" indent="-265113"/>
            <a:endParaRPr lang="fr-FR" sz="2000" dirty="0" smtClean="0"/>
          </a:p>
          <a:p>
            <a:pPr marL="900113" indent="-265113">
              <a:buFont typeface="Arial" pitchFamily="34" charset="0"/>
              <a:buChar char="•"/>
            </a:pPr>
            <a:endParaRPr lang="fr-FR" sz="2000" dirty="0" smtClean="0"/>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6801862"/>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900113" indent="-265113">
              <a:buFont typeface="Arial" pitchFamily="34" charset="0"/>
              <a:buChar char="•"/>
            </a:pPr>
            <a:r>
              <a:rPr lang="fr-FR" sz="2400" dirty="0" smtClean="0"/>
              <a:t>Algorithme de loi de commande des moteurs</a:t>
            </a:r>
          </a:p>
          <a:p>
            <a:pPr marL="900113" indent="-265113">
              <a:buFont typeface="Arial" pitchFamily="34" charset="0"/>
              <a:buChar char="•"/>
            </a:pPr>
            <a:endParaRPr lang="fr-FR" sz="2400" dirty="0" smtClean="0"/>
          </a:p>
          <a:p>
            <a:pPr marL="1874838" indent="-527050">
              <a:buFont typeface="Symbol"/>
              <a:buChar char="Þ"/>
            </a:pPr>
            <a:r>
              <a:rPr lang="fr-FR" sz="2400" dirty="0" smtClean="0"/>
              <a:t>Problèmes</a:t>
            </a:r>
          </a:p>
          <a:p>
            <a:pPr marL="2247900" indent="-339725">
              <a:buFont typeface="Arial" pitchFamily="34" charset="0"/>
              <a:buChar char="•"/>
            </a:pPr>
            <a:r>
              <a:rPr lang="fr-FR" sz="2400" dirty="0" smtClean="0"/>
              <a:t>Démarrage brusque =&gt; Patinage / cabrage</a:t>
            </a:r>
          </a:p>
          <a:p>
            <a:pPr marL="2247900" indent="-339725">
              <a:buFont typeface="Arial" pitchFamily="34" charset="0"/>
              <a:buChar char="•"/>
            </a:pPr>
            <a:r>
              <a:rPr lang="fr-FR" sz="2400" dirty="0" smtClean="0"/>
              <a:t>Arrêt brusque =&gt; Dépassement (inertie)</a:t>
            </a:r>
          </a:p>
          <a:p>
            <a:pPr marL="2324100" indent="-339725"/>
            <a:endParaRPr lang="fr-FR" sz="2400" dirty="0" smtClean="0"/>
          </a:p>
          <a:p>
            <a:pPr marL="2324100" indent="-339725">
              <a:buFont typeface="Arial" pitchFamily="34" charset="0"/>
              <a:buChar char="•"/>
            </a:pPr>
            <a:endParaRPr lang="fr-FR" sz="2400" dirty="0" smtClean="0"/>
          </a:p>
          <a:p>
            <a:pPr marL="2511425" indent="-527050">
              <a:buFont typeface="Arial" pitchFamily="34" charset="0"/>
              <a:buChar char="•"/>
            </a:pPr>
            <a:endParaRPr lang="fr-FR" sz="2400" dirty="0" smtClean="0"/>
          </a:p>
          <a:p>
            <a:pPr marL="2511425" indent="-527050">
              <a:buFont typeface="Arial" pitchFamily="34" charset="0"/>
              <a:buChar char="•"/>
            </a:pPr>
            <a:endParaRPr lang="fr-FR" sz="2400" dirty="0" smtClean="0"/>
          </a:p>
          <a:p>
            <a:pPr marL="1069975" indent="-434975">
              <a:buFont typeface="Symbol"/>
              <a:buChar char="Þ"/>
            </a:pPr>
            <a:endParaRPr lang="fr-FR" sz="2400" dirty="0" smtClean="0"/>
          </a:p>
          <a:p>
            <a:pPr marL="900113" indent="-265113"/>
            <a:endParaRPr lang="fr-FR" sz="2400" dirty="0" smtClean="0"/>
          </a:p>
          <a:p>
            <a:pPr marL="1357313" lvl="1" indent="-265113"/>
            <a:endParaRPr lang="fr-FR" sz="2000" dirty="0" smtClean="0"/>
          </a:p>
          <a:p>
            <a:pPr marL="900113" indent="-265113">
              <a:buFont typeface="Arial" pitchFamily="34" charset="0"/>
              <a:buChar char="•"/>
            </a:pPr>
            <a:endParaRPr lang="fr-FR" sz="2000" dirty="0" smtClean="0"/>
          </a:p>
        </p:txBody>
      </p:sp>
      <p:cxnSp>
        <p:nvCxnSpPr>
          <p:cNvPr id="7" name="Connecteur droit avec flèche 6"/>
          <p:cNvCxnSpPr/>
          <p:nvPr/>
        </p:nvCxnSpPr>
        <p:spPr>
          <a:xfrm flipV="1">
            <a:off x="1799692" y="5013176"/>
            <a:ext cx="0" cy="1844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1583668" y="6525344"/>
            <a:ext cx="52205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863588" y="4797152"/>
            <a:ext cx="816634" cy="369332"/>
          </a:xfrm>
          <a:prstGeom prst="rect">
            <a:avLst/>
          </a:prstGeom>
          <a:noFill/>
        </p:spPr>
        <p:txBody>
          <a:bodyPr wrap="none" rtlCol="0">
            <a:spAutoFit/>
          </a:bodyPr>
          <a:lstStyle/>
          <a:p>
            <a:r>
              <a:rPr lang="fr-FR" dirty="0" smtClean="0"/>
              <a:t>V(m/s)</a:t>
            </a:r>
            <a:endParaRPr lang="fr-FR" dirty="0"/>
          </a:p>
        </p:txBody>
      </p:sp>
      <p:sp>
        <p:nvSpPr>
          <p:cNvPr id="11" name="ZoneTexte 10"/>
          <p:cNvSpPr txBox="1"/>
          <p:nvPr/>
        </p:nvSpPr>
        <p:spPr>
          <a:xfrm>
            <a:off x="6840252" y="6309320"/>
            <a:ext cx="492443" cy="369332"/>
          </a:xfrm>
          <a:prstGeom prst="rect">
            <a:avLst/>
          </a:prstGeom>
          <a:noFill/>
        </p:spPr>
        <p:txBody>
          <a:bodyPr wrap="none" rtlCol="0">
            <a:spAutoFit/>
          </a:bodyPr>
          <a:lstStyle/>
          <a:p>
            <a:r>
              <a:rPr lang="fr-FR" dirty="0" smtClean="0"/>
              <a:t>t(s)</a:t>
            </a:r>
            <a:endParaRPr lang="fr-FR" dirty="0"/>
          </a:p>
        </p:txBody>
      </p:sp>
      <p:cxnSp>
        <p:nvCxnSpPr>
          <p:cNvPr id="13" name="Connecteur droit 12"/>
          <p:cNvCxnSpPr/>
          <p:nvPr/>
        </p:nvCxnSpPr>
        <p:spPr>
          <a:xfrm>
            <a:off x="1799692" y="6525344"/>
            <a:ext cx="720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2519772" y="5517232"/>
            <a:ext cx="0" cy="1008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2519772" y="5517232"/>
            <a:ext cx="31683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5688124" y="5517232"/>
            <a:ext cx="0" cy="1008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5688124" y="6525344"/>
            <a:ext cx="720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6801862"/>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900113" indent="-265113">
              <a:buFont typeface="Arial" pitchFamily="34" charset="0"/>
              <a:buChar char="•"/>
            </a:pPr>
            <a:r>
              <a:rPr lang="fr-FR" sz="2400" dirty="0" smtClean="0"/>
              <a:t>Algorithme de loi de commande des moteurs</a:t>
            </a:r>
          </a:p>
          <a:p>
            <a:pPr marL="900113" indent="-265113">
              <a:buFont typeface="Arial" pitchFamily="34" charset="0"/>
              <a:buChar char="•"/>
            </a:pPr>
            <a:endParaRPr lang="fr-FR" sz="2400" dirty="0" smtClean="0"/>
          </a:p>
          <a:p>
            <a:pPr marL="1874838" indent="-527050">
              <a:buFont typeface="Symbol"/>
              <a:buChar char="Þ"/>
            </a:pPr>
            <a:r>
              <a:rPr lang="fr-FR" sz="2400" dirty="0" smtClean="0"/>
              <a:t>Amélioration</a:t>
            </a:r>
          </a:p>
          <a:p>
            <a:pPr marL="2247900" indent="-339725">
              <a:buFont typeface="Arial" pitchFamily="34" charset="0"/>
              <a:buChar char="•"/>
            </a:pPr>
            <a:r>
              <a:rPr lang="fr-FR" sz="2400" dirty="0" smtClean="0"/>
              <a:t>Rampe d’accélération</a:t>
            </a:r>
          </a:p>
          <a:p>
            <a:pPr marL="2247900" indent="-339725">
              <a:buFont typeface="Arial" pitchFamily="34" charset="0"/>
              <a:buChar char="•"/>
            </a:pPr>
            <a:endParaRPr lang="fr-FR" sz="2400" dirty="0" smtClean="0"/>
          </a:p>
          <a:p>
            <a:pPr marL="2324100" indent="-339725"/>
            <a:endParaRPr lang="fr-FR" sz="2400" dirty="0" smtClean="0"/>
          </a:p>
          <a:p>
            <a:pPr marL="2324100" indent="-339725">
              <a:buFont typeface="Arial" pitchFamily="34" charset="0"/>
              <a:buChar char="•"/>
            </a:pPr>
            <a:endParaRPr lang="fr-FR" sz="2400" dirty="0" smtClean="0"/>
          </a:p>
          <a:p>
            <a:pPr marL="2511425" indent="-527050">
              <a:buFont typeface="Arial" pitchFamily="34" charset="0"/>
              <a:buChar char="•"/>
            </a:pPr>
            <a:endParaRPr lang="fr-FR" sz="2400" dirty="0" smtClean="0"/>
          </a:p>
          <a:p>
            <a:pPr marL="2511425" indent="-527050">
              <a:buFont typeface="Arial" pitchFamily="34" charset="0"/>
              <a:buChar char="•"/>
            </a:pPr>
            <a:endParaRPr lang="fr-FR" sz="2400" dirty="0" smtClean="0"/>
          </a:p>
          <a:p>
            <a:pPr marL="1069975" indent="-434975">
              <a:buFont typeface="Symbol"/>
              <a:buChar char="Þ"/>
            </a:pPr>
            <a:endParaRPr lang="fr-FR" sz="2400" dirty="0" smtClean="0"/>
          </a:p>
          <a:p>
            <a:pPr marL="900113" indent="-265113"/>
            <a:endParaRPr lang="fr-FR" sz="2400" dirty="0" smtClean="0"/>
          </a:p>
          <a:p>
            <a:pPr marL="1357313" lvl="1" indent="-265113"/>
            <a:endParaRPr lang="fr-FR" sz="2000" dirty="0" smtClean="0"/>
          </a:p>
          <a:p>
            <a:pPr marL="900113" indent="-265113">
              <a:buFont typeface="Arial" pitchFamily="34" charset="0"/>
              <a:buChar char="•"/>
            </a:pPr>
            <a:endParaRPr lang="fr-FR" sz="2000" dirty="0" smtClean="0"/>
          </a:p>
        </p:txBody>
      </p:sp>
      <p:cxnSp>
        <p:nvCxnSpPr>
          <p:cNvPr id="7" name="Connecteur droit avec flèche 6"/>
          <p:cNvCxnSpPr/>
          <p:nvPr/>
        </p:nvCxnSpPr>
        <p:spPr>
          <a:xfrm flipV="1">
            <a:off x="1799692" y="5013176"/>
            <a:ext cx="0" cy="1844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1583668" y="6525344"/>
            <a:ext cx="52205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863588" y="4797152"/>
            <a:ext cx="816634" cy="369332"/>
          </a:xfrm>
          <a:prstGeom prst="rect">
            <a:avLst/>
          </a:prstGeom>
          <a:noFill/>
        </p:spPr>
        <p:txBody>
          <a:bodyPr wrap="none" rtlCol="0">
            <a:spAutoFit/>
          </a:bodyPr>
          <a:lstStyle/>
          <a:p>
            <a:r>
              <a:rPr lang="fr-FR" dirty="0" smtClean="0"/>
              <a:t>V(m/s)</a:t>
            </a:r>
            <a:endParaRPr lang="fr-FR" dirty="0"/>
          </a:p>
        </p:txBody>
      </p:sp>
      <p:sp>
        <p:nvSpPr>
          <p:cNvPr id="11" name="ZoneTexte 10"/>
          <p:cNvSpPr txBox="1"/>
          <p:nvPr/>
        </p:nvSpPr>
        <p:spPr>
          <a:xfrm>
            <a:off x="6840252" y="6309320"/>
            <a:ext cx="492443" cy="369332"/>
          </a:xfrm>
          <a:prstGeom prst="rect">
            <a:avLst/>
          </a:prstGeom>
          <a:noFill/>
        </p:spPr>
        <p:txBody>
          <a:bodyPr wrap="none" rtlCol="0">
            <a:spAutoFit/>
          </a:bodyPr>
          <a:lstStyle/>
          <a:p>
            <a:r>
              <a:rPr lang="fr-FR" dirty="0" smtClean="0"/>
              <a:t>t(s)</a:t>
            </a:r>
            <a:endParaRPr lang="fr-FR" dirty="0"/>
          </a:p>
        </p:txBody>
      </p:sp>
      <p:cxnSp>
        <p:nvCxnSpPr>
          <p:cNvPr id="13" name="Connecteur droit 12"/>
          <p:cNvCxnSpPr/>
          <p:nvPr/>
        </p:nvCxnSpPr>
        <p:spPr>
          <a:xfrm>
            <a:off x="1799692" y="6525344"/>
            <a:ext cx="720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H="1">
            <a:off x="2519772" y="5517232"/>
            <a:ext cx="504056" cy="1008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3023828" y="5517232"/>
            <a:ext cx="20882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5112060" y="5517232"/>
            <a:ext cx="576064" cy="1008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5688124" y="6525344"/>
            <a:ext cx="720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6186309"/>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900113" indent="-265113">
              <a:buFont typeface="Arial" pitchFamily="34" charset="0"/>
              <a:buChar char="•"/>
            </a:pPr>
            <a:r>
              <a:rPr lang="fr-FR" sz="2400" dirty="0" smtClean="0"/>
              <a:t>Algorithme de loi de commande des moteurs</a:t>
            </a:r>
          </a:p>
          <a:p>
            <a:pPr marL="900113" indent="-265113">
              <a:buFont typeface="Arial" pitchFamily="34" charset="0"/>
              <a:buChar char="•"/>
            </a:pPr>
            <a:endParaRPr lang="fr-FR" sz="2400" dirty="0" smtClean="0"/>
          </a:p>
          <a:p>
            <a:pPr marL="1874838" indent="-527050">
              <a:buFont typeface="Symbol"/>
              <a:buChar char="Þ"/>
            </a:pPr>
            <a:r>
              <a:rPr lang="fr-FR" sz="2400" dirty="0" smtClean="0"/>
              <a:t>Logiciel embarqué</a:t>
            </a:r>
          </a:p>
          <a:p>
            <a:pPr marL="2247900" indent="-339725">
              <a:buFont typeface="Arial" pitchFamily="34" charset="0"/>
              <a:buChar char="•"/>
            </a:pPr>
            <a:r>
              <a:rPr lang="fr-FR" sz="2400" dirty="0" smtClean="0"/>
              <a:t>Fournir une bibliothèque de fonctions</a:t>
            </a:r>
          </a:p>
          <a:p>
            <a:pPr marL="2247900" indent="-339725">
              <a:buFont typeface="Arial" pitchFamily="34" charset="0"/>
              <a:buChar char="•"/>
            </a:pPr>
            <a:r>
              <a:rPr lang="fr-FR" sz="2400" dirty="0" smtClean="0"/>
              <a:t>Position(</a:t>
            </a:r>
            <a:r>
              <a:rPr lang="fr-FR" sz="2400" dirty="0" err="1" smtClean="0"/>
              <a:t>x,y,a</a:t>
            </a:r>
            <a:r>
              <a:rPr lang="fr-FR" sz="2400" dirty="0" smtClean="0"/>
              <a:t>) //Position actuelle  estimée</a:t>
            </a:r>
          </a:p>
          <a:p>
            <a:pPr marL="2247900" indent="-339725">
              <a:buFont typeface="Arial" pitchFamily="34" charset="0"/>
              <a:buChar char="•"/>
            </a:pPr>
            <a:r>
              <a:rPr lang="fr-FR" sz="2400" dirty="0" smtClean="0"/>
              <a:t>Tourner(a) //tourner d’un angle a  (en degrés)</a:t>
            </a:r>
          </a:p>
          <a:p>
            <a:pPr marL="2247900" indent="-339725">
              <a:buFont typeface="Arial" pitchFamily="34" charset="0"/>
              <a:buChar char="•"/>
            </a:pPr>
            <a:r>
              <a:rPr lang="fr-FR" sz="2400" dirty="0" smtClean="0"/>
              <a:t>Avancer (d) //Avancer tout droit d’une distance d</a:t>
            </a:r>
          </a:p>
          <a:p>
            <a:pPr marL="2247900" indent="-339725">
              <a:buFont typeface="Arial" pitchFamily="34" charset="0"/>
              <a:buChar char="•"/>
            </a:pPr>
            <a:r>
              <a:rPr lang="fr-FR" sz="2400" dirty="0" smtClean="0"/>
              <a:t>Aller(</a:t>
            </a:r>
            <a:r>
              <a:rPr lang="fr-FR" sz="2400" dirty="0" err="1" smtClean="0"/>
              <a:t>x,y</a:t>
            </a:r>
            <a:r>
              <a:rPr lang="fr-FR" sz="2400" dirty="0" smtClean="0"/>
              <a:t>) //Aller au point de coordonné (</a:t>
            </a:r>
            <a:r>
              <a:rPr lang="fr-FR" sz="2400" dirty="0" err="1" smtClean="0"/>
              <a:t>x,y</a:t>
            </a:r>
            <a:r>
              <a:rPr lang="fr-FR" sz="2400" dirty="0" smtClean="0"/>
              <a:t>)</a:t>
            </a:r>
          </a:p>
          <a:p>
            <a:pPr marL="900113" indent="-265113">
              <a:buFont typeface="Arial" pitchFamily="34" charset="0"/>
              <a:buChar char="•"/>
            </a:pPr>
            <a:endParaRPr lang="fr-FR" sz="2400" dirty="0" smtClean="0"/>
          </a:p>
          <a:p>
            <a:pPr marL="1874838" indent="-527050">
              <a:buFont typeface="Symbol"/>
              <a:buChar char="Þ"/>
            </a:pPr>
            <a:r>
              <a:rPr lang="fr-FR" sz="2400" dirty="0" smtClean="0"/>
              <a:t>Procédure de test et de validation</a:t>
            </a:r>
          </a:p>
          <a:p>
            <a:pPr marL="2247900" indent="-339725">
              <a:buFont typeface="Arial" pitchFamily="34" charset="0"/>
              <a:buChar char="•"/>
            </a:pPr>
            <a:endParaRPr lang="fr-FR" sz="2400" dirty="0" smtClean="0"/>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5447645"/>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900113" indent="-265113">
              <a:buFont typeface="Arial" pitchFamily="34" charset="0"/>
              <a:buChar char="•"/>
            </a:pPr>
            <a:r>
              <a:rPr lang="fr-FR" sz="2400" dirty="0" smtClean="0"/>
              <a:t>Algorithme de traitement d’image</a:t>
            </a:r>
          </a:p>
          <a:p>
            <a:pPr marL="900113" indent="-265113">
              <a:buFont typeface="Arial" pitchFamily="34" charset="0"/>
              <a:buChar char="•"/>
            </a:pPr>
            <a:endParaRPr lang="fr-FR" sz="2400" dirty="0" smtClean="0"/>
          </a:p>
          <a:p>
            <a:pPr marL="1874838" indent="-527050">
              <a:buFont typeface="Symbol"/>
              <a:buChar char="Þ"/>
            </a:pPr>
            <a:r>
              <a:rPr lang="fr-FR" sz="2400" dirty="0" smtClean="0"/>
              <a:t>Logiciel PC de test du traitement d’image</a:t>
            </a:r>
          </a:p>
          <a:p>
            <a:pPr marL="2247900" indent="-339725">
              <a:buFont typeface="Arial" pitchFamily="34" charset="0"/>
              <a:buChar char="•"/>
            </a:pPr>
            <a:r>
              <a:rPr lang="fr-FR" sz="2400" dirty="0" smtClean="0"/>
              <a:t>Charger une image issue de la caméra thermique</a:t>
            </a:r>
          </a:p>
          <a:p>
            <a:pPr marL="2247900" indent="-339725">
              <a:buFont typeface="Arial" pitchFamily="34" charset="0"/>
              <a:buChar char="•"/>
            </a:pPr>
            <a:r>
              <a:rPr lang="fr-FR" sz="2400" dirty="0" smtClean="0"/>
              <a:t>Comparer les pixel à un seuil de couleur</a:t>
            </a:r>
          </a:p>
          <a:p>
            <a:pPr marL="2247900" indent="-339725">
              <a:buFont typeface="Arial" pitchFamily="34" charset="0"/>
              <a:buChar char="•"/>
            </a:pPr>
            <a:r>
              <a:rPr lang="fr-FR" sz="2400" dirty="0" smtClean="0"/>
              <a:t>Identifier le centre du foyer  (barycentre)</a:t>
            </a:r>
          </a:p>
          <a:p>
            <a:pPr marL="900113" indent="-265113">
              <a:buFont typeface="Arial" pitchFamily="34" charset="0"/>
              <a:buChar char="•"/>
            </a:pPr>
            <a:endParaRPr lang="fr-FR" sz="2400" dirty="0" smtClean="0"/>
          </a:p>
          <a:p>
            <a:pPr marL="1874838" indent="-527050">
              <a:buFont typeface="Symbol"/>
              <a:buChar char="Þ"/>
            </a:pPr>
            <a:r>
              <a:rPr lang="fr-FR" sz="2400" dirty="0" smtClean="0"/>
              <a:t>Procédure de test et de validation</a:t>
            </a:r>
          </a:p>
          <a:p>
            <a:pPr marL="2247900" indent="-339725">
              <a:buFont typeface="Arial" pitchFamily="34" charset="0"/>
              <a:buChar char="•"/>
            </a:pPr>
            <a:endParaRPr lang="fr-FR" sz="2400" dirty="0" smtClean="0"/>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2492990"/>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2247900" indent="-339725">
              <a:buFont typeface="Arial" pitchFamily="34" charset="0"/>
              <a:buChar char="•"/>
            </a:pPr>
            <a:endParaRPr lang="fr-FR" sz="2400" dirty="0" smtClean="0"/>
          </a:p>
        </p:txBody>
      </p:sp>
      <p:pic>
        <p:nvPicPr>
          <p:cNvPr id="1026" name="Picture 2"/>
          <p:cNvPicPr>
            <a:picLocks noChangeAspect="1" noChangeArrowheads="1"/>
          </p:cNvPicPr>
          <p:nvPr/>
        </p:nvPicPr>
        <p:blipFill>
          <a:blip r:embed="rId2" cstate="print"/>
          <a:srcRect/>
          <a:stretch>
            <a:fillRect/>
          </a:stretch>
        </p:blipFill>
        <p:spPr bwMode="auto">
          <a:xfrm>
            <a:off x="755576" y="2800350"/>
            <a:ext cx="7258050" cy="40576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2492990"/>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2247900" indent="-339725">
              <a:buFont typeface="Arial" pitchFamily="34" charset="0"/>
              <a:buChar char="•"/>
            </a:pPr>
            <a:endParaRPr lang="fr-FR" sz="2400" dirty="0" smtClean="0"/>
          </a:p>
        </p:txBody>
      </p:sp>
      <p:pic>
        <p:nvPicPr>
          <p:cNvPr id="2050" name="Picture 2"/>
          <p:cNvPicPr>
            <a:picLocks noChangeAspect="1" noChangeArrowheads="1"/>
          </p:cNvPicPr>
          <p:nvPr/>
        </p:nvPicPr>
        <p:blipFill>
          <a:blip r:embed="rId2" cstate="print"/>
          <a:srcRect/>
          <a:stretch>
            <a:fillRect/>
          </a:stretch>
        </p:blipFill>
        <p:spPr bwMode="auto">
          <a:xfrm>
            <a:off x="863588" y="2828925"/>
            <a:ext cx="7258050" cy="4029075"/>
          </a:xfrm>
          <a:prstGeom prst="rect">
            <a:avLst/>
          </a:prstGeom>
          <a:noFill/>
          <a:ln w="9525">
            <a:noFill/>
            <a:miter lim="800000"/>
            <a:headEnd/>
            <a:tailEnd/>
          </a:ln>
        </p:spPr>
      </p:pic>
      <p:sp>
        <p:nvSpPr>
          <p:cNvPr id="6" name="Rectangle 5"/>
          <p:cNvSpPr/>
          <p:nvPr/>
        </p:nvSpPr>
        <p:spPr>
          <a:xfrm>
            <a:off x="215516" y="4257092"/>
            <a:ext cx="1692188" cy="540060"/>
          </a:xfrm>
          <a:prstGeom prst="wedgeRectCallout">
            <a:avLst>
              <a:gd name="adj1" fmla="val 102497"/>
              <a:gd name="adj2" fmla="val 1259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Centre du foyer</a:t>
            </a:r>
            <a:endParaRPr lang="fr-FR" dirty="0"/>
          </a:p>
        </p:txBody>
      </p:sp>
      <p:sp>
        <p:nvSpPr>
          <p:cNvPr id="7" name="Rectangle 6"/>
          <p:cNvSpPr/>
          <p:nvPr/>
        </p:nvSpPr>
        <p:spPr>
          <a:xfrm>
            <a:off x="4463988" y="3320988"/>
            <a:ext cx="1692188" cy="540060"/>
          </a:xfrm>
          <a:prstGeom prst="wedgeRectCallout">
            <a:avLst>
              <a:gd name="adj1" fmla="val -89837"/>
              <a:gd name="adj2" fmla="val 341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Axe du robot</a:t>
            </a:r>
            <a:endParaRPr lang="fr-FR" dirty="0"/>
          </a:p>
        </p:txBody>
      </p:sp>
      <p:cxnSp>
        <p:nvCxnSpPr>
          <p:cNvPr id="9" name="Connecteur droit avec flèche 8"/>
          <p:cNvCxnSpPr/>
          <p:nvPr/>
        </p:nvCxnSpPr>
        <p:spPr>
          <a:xfrm>
            <a:off x="2951820" y="5337212"/>
            <a:ext cx="756084" cy="0"/>
          </a:xfrm>
          <a:prstGeom prst="straightConnector1">
            <a:avLst/>
          </a:prstGeom>
          <a:ln w="28575">
            <a:solidFill>
              <a:srgbClr val="FF0000"/>
            </a:solidFill>
            <a:headEnd type="triangle" w="med" len="med"/>
            <a:tailEnd type="none" w="lg" len="lg"/>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887924" y="5517232"/>
            <a:ext cx="1692188" cy="648072"/>
          </a:xfrm>
          <a:prstGeom prst="wedgeRectCallout">
            <a:avLst>
              <a:gd name="adj1" fmla="val -82510"/>
              <a:gd name="adj2" fmla="val -77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Correction à apporter</a:t>
            </a:r>
            <a:endParaRPr lang="fr-FR"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4387355" cy="1200329"/>
          </a:xfrm>
          <a:prstGeom prst="rect">
            <a:avLst/>
          </a:prstGeom>
        </p:spPr>
        <p:txBody>
          <a:bodyPr wrap="none">
            <a:spAutoFit/>
          </a:bodyPr>
          <a:lstStyle/>
          <a:p>
            <a:r>
              <a:rPr lang="fr-FR" sz="2400" dirty="0" smtClean="0"/>
              <a:t>Initiation à la pédagogie de projet</a:t>
            </a:r>
          </a:p>
          <a:p>
            <a:endParaRPr lang="fr-FR" sz="2400" dirty="0" smtClean="0"/>
          </a:p>
          <a:p>
            <a:r>
              <a:rPr lang="fr-FR" sz="2400" dirty="0" smtClean="0"/>
              <a:t>Planning</a:t>
            </a:r>
            <a:endParaRPr lang="fr-FR" sz="2400" dirty="0"/>
          </a:p>
        </p:txBody>
      </p:sp>
      <p:sp>
        <p:nvSpPr>
          <p:cNvPr id="7" name="Rectangle 6"/>
          <p:cNvSpPr/>
          <p:nvPr/>
        </p:nvSpPr>
        <p:spPr>
          <a:xfrm>
            <a:off x="755576" y="2312876"/>
            <a:ext cx="7632848" cy="2985433"/>
          </a:xfrm>
          <a:prstGeom prst="rect">
            <a:avLst/>
          </a:prstGeom>
        </p:spPr>
        <p:txBody>
          <a:bodyPr wrap="square">
            <a:spAutoFit/>
          </a:bodyPr>
          <a:lstStyle/>
          <a:p>
            <a:pPr marL="811212" indent="-457200">
              <a:buFont typeface="+mj-lt"/>
              <a:buAutoNum type="arabicPeriod"/>
            </a:pPr>
            <a:r>
              <a:rPr lang="fr-FR" sz="2000" b="1" dirty="0" smtClean="0"/>
              <a:t>Qu’est-ce qu’un projet ?</a:t>
            </a:r>
          </a:p>
          <a:p>
            <a:pPr marL="811212" indent="-457200">
              <a:buFont typeface="+mj-lt"/>
              <a:buAutoNum type="arabicPeriod"/>
            </a:pPr>
            <a:r>
              <a:rPr lang="fr-FR" sz="2000" b="1" dirty="0" smtClean="0"/>
              <a:t>La démarche de projet</a:t>
            </a:r>
          </a:p>
          <a:p>
            <a:pPr marL="811212" indent="-457200">
              <a:spcBef>
                <a:spcPts val="600"/>
              </a:spcBef>
              <a:buFont typeface="+mj-lt"/>
              <a:buAutoNum type="arabicPeriod"/>
            </a:pPr>
            <a:r>
              <a:rPr lang="fr-FR" sz="2000" b="1" dirty="0" smtClean="0"/>
              <a:t>La conduite de projet</a:t>
            </a:r>
          </a:p>
          <a:p>
            <a:pPr marL="811212" indent="-457200">
              <a:spcBef>
                <a:spcPts val="600"/>
              </a:spcBef>
              <a:buFont typeface="+mj-lt"/>
              <a:buAutoNum type="arabicPeriod"/>
            </a:pPr>
            <a:r>
              <a:rPr lang="fr-FR" sz="2000" b="1" dirty="0" smtClean="0"/>
              <a:t>Les logiciels</a:t>
            </a:r>
          </a:p>
          <a:p>
            <a:pPr marL="811212" indent="-457200">
              <a:spcBef>
                <a:spcPts val="600"/>
              </a:spcBef>
              <a:buFont typeface="+mj-lt"/>
              <a:buAutoNum type="arabicPeriod"/>
            </a:pPr>
            <a:r>
              <a:rPr lang="fr-FR" sz="2000" b="1" dirty="0" smtClean="0"/>
              <a:t>Exemple</a:t>
            </a:r>
          </a:p>
          <a:p>
            <a:pPr marL="811212" indent="-457200">
              <a:spcBef>
                <a:spcPts val="600"/>
              </a:spcBef>
              <a:buFont typeface="+mj-lt"/>
              <a:buAutoNum type="arabicPeriod"/>
            </a:pPr>
            <a:r>
              <a:rPr lang="fr-FR" sz="2000" b="1" dirty="0" smtClean="0"/>
              <a:t>Activités pratiques</a:t>
            </a:r>
          </a:p>
          <a:p>
            <a:pPr marL="355600" indent="-1588"/>
            <a:endParaRPr lang="fr-FR" sz="800" b="1" dirty="0" smtClean="0"/>
          </a:p>
          <a:p>
            <a:pPr marL="900113" indent="-279400">
              <a:buFont typeface="Arial" pitchFamily="34" charset="0"/>
              <a:buChar char="•"/>
            </a:pPr>
            <a:r>
              <a:rPr lang="fr-FR" sz="2000" b="1" dirty="0" smtClean="0"/>
              <a:t>Réflexions, mise en œuvre, …</a:t>
            </a:r>
          </a:p>
          <a:p>
            <a:pPr marL="900113" indent="-279400">
              <a:buFont typeface="Arial" pitchFamily="34" charset="0"/>
              <a:buChar char="•"/>
            </a:pPr>
            <a:endParaRPr lang="fr-FR" sz="2000" b="1" dirty="0" smtClean="0"/>
          </a:p>
        </p:txBody>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1754326"/>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Mise en œuvre du projet : Analyse</a:t>
            </a:r>
            <a:endParaRPr lang="fr-FR" sz="2400" dirty="0" smtClean="0"/>
          </a:p>
        </p:txBody>
      </p:sp>
      <p:pic>
        <p:nvPicPr>
          <p:cNvPr id="1026" name="Picture 2">
            <a:hlinkClick r:id="rId2" action="ppaction://hlinkfile"/>
          </p:cNvPr>
          <p:cNvPicPr>
            <a:picLocks noChangeAspect="1" noChangeArrowheads="1"/>
          </p:cNvPicPr>
          <p:nvPr/>
        </p:nvPicPr>
        <p:blipFill>
          <a:blip r:embed="rId3" cstate="print"/>
          <a:srcRect/>
          <a:stretch>
            <a:fillRect/>
          </a:stretch>
        </p:blipFill>
        <p:spPr bwMode="auto">
          <a:xfrm>
            <a:off x="1007605" y="2695901"/>
            <a:ext cx="7027808" cy="393745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1754326"/>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Mise en œuvre du projet : Planification</a:t>
            </a:r>
          </a:p>
        </p:txBody>
      </p:sp>
      <p:pic>
        <p:nvPicPr>
          <p:cNvPr id="2050" name="Picture 2">
            <a:hlinkClick r:id="rId2" action="ppaction://hlinkfile"/>
          </p:cNvPr>
          <p:cNvPicPr>
            <a:picLocks noChangeAspect="1" noChangeArrowheads="1"/>
          </p:cNvPicPr>
          <p:nvPr/>
        </p:nvPicPr>
        <p:blipFill>
          <a:blip r:embed="rId3" cstate="print"/>
          <a:srcRect r="5229"/>
          <a:stretch>
            <a:fillRect/>
          </a:stretch>
        </p:blipFill>
        <p:spPr bwMode="auto">
          <a:xfrm>
            <a:off x="0" y="2806101"/>
            <a:ext cx="9144000" cy="404327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2062103"/>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Commande moteur PWM (Pulse </a:t>
            </a:r>
            <a:r>
              <a:rPr lang="fr-FR" sz="2400" dirty="0" err="1" smtClean="0"/>
              <a:t>Width</a:t>
            </a:r>
            <a:r>
              <a:rPr lang="fr-FR" sz="2400" dirty="0" smtClean="0"/>
              <a:t> Modulation)</a:t>
            </a:r>
          </a:p>
          <a:p>
            <a:pPr marL="1077913" lvl="1" indent="-263525">
              <a:buFont typeface="Arial" pitchFamily="34" charset="0"/>
              <a:buChar char="•"/>
            </a:pPr>
            <a:r>
              <a:rPr lang="fr-FR" sz="2400" dirty="0" smtClean="0"/>
              <a:t>Permet de moduler la tension d’alimentation d’un moteur CC</a:t>
            </a:r>
          </a:p>
        </p:txBody>
      </p:sp>
      <p:sp>
        <p:nvSpPr>
          <p:cNvPr id="11" name="ZoneTexte 10"/>
          <p:cNvSpPr txBox="1"/>
          <p:nvPr/>
        </p:nvSpPr>
        <p:spPr>
          <a:xfrm>
            <a:off x="3115348" y="4149080"/>
            <a:ext cx="1895647" cy="923330"/>
          </a:xfrm>
          <a:prstGeom prst="rect">
            <a:avLst/>
          </a:prstGeom>
          <a:noFill/>
        </p:spPr>
        <p:txBody>
          <a:bodyPr wrap="none" rtlCol="0">
            <a:spAutoFit/>
          </a:bodyPr>
          <a:lstStyle/>
          <a:p>
            <a:r>
              <a:rPr lang="fr-FR" dirty="0" smtClean="0"/>
              <a:t>avec  </a:t>
            </a:r>
            <a:r>
              <a:rPr lang="fr-FR" b="1" dirty="0" smtClean="0"/>
              <a:t>E=k.</a:t>
            </a:r>
            <a:r>
              <a:rPr lang="el-GR" b="1" dirty="0" smtClean="0"/>
              <a:t>ω</a:t>
            </a:r>
            <a:endParaRPr lang="fr-FR" b="1" dirty="0" smtClean="0"/>
          </a:p>
          <a:p>
            <a:r>
              <a:rPr lang="fr-FR" dirty="0" smtClean="0"/>
              <a:t>et</a:t>
            </a:r>
          </a:p>
          <a:p>
            <a:r>
              <a:rPr lang="fr-FR" b="1" dirty="0" smtClean="0"/>
              <a:t>E = U - </a:t>
            </a:r>
            <a:r>
              <a:rPr lang="fr-FR" b="1" dirty="0" err="1" smtClean="0"/>
              <a:t>r.I</a:t>
            </a:r>
            <a:r>
              <a:rPr lang="fr-FR" b="1" dirty="0" smtClean="0"/>
              <a:t> – </a:t>
            </a:r>
            <a:r>
              <a:rPr lang="fr-FR" b="1" dirty="0" err="1" smtClean="0"/>
              <a:t>L.dI</a:t>
            </a:r>
            <a:r>
              <a:rPr lang="fr-FR" b="1" dirty="0" smtClean="0"/>
              <a:t>/</a:t>
            </a:r>
            <a:r>
              <a:rPr lang="fr-FR" b="1" dirty="0" err="1" smtClean="0"/>
              <a:t>dt</a:t>
            </a:r>
            <a:endParaRPr lang="fr-FR" b="1" dirty="0"/>
          </a:p>
        </p:txBody>
      </p:sp>
      <p:pic>
        <p:nvPicPr>
          <p:cNvPr id="3" name="Picture 3"/>
          <p:cNvPicPr>
            <a:picLocks noChangeAspect="1" noChangeArrowheads="1"/>
          </p:cNvPicPr>
          <p:nvPr/>
        </p:nvPicPr>
        <p:blipFill>
          <a:blip r:embed="rId2" cstate="print"/>
          <a:srcRect/>
          <a:stretch>
            <a:fillRect/>
          </a:stretch>
        </p:blipFill>
        <p:spPr bwMode="auto">
          <a:xfrm>
            <a:off x="5471592" y="3176972"/>
            <a:ext cx="3672408" cy="259133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6300192" y="5661248"/>
            <a:ext cx="1812615" cy="440311"/>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99979" y="3355974"/>
            <a:ext cx="2709837" cy="2534659"/>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8" name="Rectangle 7"/>
          <p:cNvSpPr/>
          <p:nvPr/>
        </p:nvSpPr>
        <p:spPr>
          <a:xfrm>
            <a:off x="125052" y="980728"/>
            <a:ext cx="9018948" cy="4278094"/>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Piloter un système par la liaison série RS232</a:t>
            </a:r>
          </a:p>
          <a:p>
            <a:pPr marL="1077913" lvl="1" indent="-263525">
              <a:buFont typeface="Arial" pitchFamily="34" charset="0"/>
              <a:buChar char="•"/>
            </a:pPr>
            <a:endParaRPr lang="fr-FR" sz="2400" dirty="0" smtClean="0"/>
          </a:p>
          <a:p>
            <a:pPr marL="1077913" lvl="1" indent="-263525">
              <a:buFont typeface="Arial" pitchFamily="34" charset="0"/>
              <a:buChar char="•"/>
            </a:pPr>
            <a:r>
              <a:rPr lang="fr-FR" sz="2400" dirty="0" smtClean="0"/>
              <a:t>Acquisition de grandeurs physiques</a:t>
            </a:r>
          </a:p>
          <a:p>
            <a:pPr marL="1077913" lvl="1" indent="-263525">
              <a:buFont typeface="Arial" pitchFamily="34" charset="0"/>
              <a:buChar char="•"/>
            </a:pPr>
            <a:r>
              <a:rPr lang="fr-FR" sz="2400" dirty="0" smtClean="0"/>
              <a:t>Commande d’actionneurs</a:t>
            </a:r>
          </a:p>
          <a:p>
            <a:pPr marL="1077913" lvl="1" indent="-263525"/>
            <a:endParaRPr lang="fr-FR" sz="2400" dirty="0" smtClean="0"/>
          </a:p>
          <a:p>
            <a:pPr marL="0" lvl="1" indent="-263525"/>
            <a:endParaRPr lang="fr-FR" sz="2400" dirty="0" smtClean="0"/>
          </a:p>
          <a:p>
            <a:pPr marL="1077913" lvl="1" indent="-263525"/>
            <a:endParaRPr lang="fr-FR" sz="2400" dirty="0" smtClean="0"/>
          </a:p>
          <a:p>
            <a:pPr marL="1077913" lvl="1" indent="-263525"/>
            <a:endParaRPr lang="fr-FR" sz="2400" dirty="0" smtClean="0"/>
          </a:p>
        </p:txBody>
      </p:sp>
      <p:pic>
        <p:nvPicPr>
          <p:cNvPr id="1027" name="Picture 3"/>
          <p:cNvPicPr>
            <a:picLocks noChangeAspect="1" noChangeArrowheads="1"/>
          </p:cNvPicPr>
          <p:nvPr/>
        </p:nvPicPr>
        <p:blipFill>
          <a:blip r:embed="rId2" cstate="print"/>
          <a:srcRect r="31434"/>
          <a:stretch>
            <a:fillRect/>
          </a:stretch>
        </p:blipFill>
        <p:spPr bwMode="auto">
          <a:xfrm>
            <a:off x="431540" y="3897052"/>
            <a:ext cx="5616624" cy="2714625"/>
          </a:xfrm>
          <a:prstGeom prst="rect">
            <a:avLst/>
          </a:prstGeom>
          <a:noFill/>
          <a:ln w="9525">
            <a:noFill/>
            <a:miter lim="800000"/>
            <a:headEnd/>
            <a:tailEnd/>
          </a:ln>
        </p:spPr>
      </p:pic>
      <p:sp>
        <p:nvSpPr>
          <p:cNvPr id="20482" name="AutoShape 2" descr="http://i00.i.aliimg.com/img/pb/318/096/299/299096318_647.jpg"/>
          <p:cNvSpPr>
            <a:spLocks noChangeAspect="1" noChangeArrowheads="1"/>
          </p:cNvSpPr>
          <p:nvPr/>
        </p:nvSpPr>
        <p:spPr bwMode="auto">
          <a:xfrm>
            <a:off x="155575" y="-2057400"/>
            <a:ext cx="5715000" cy="42862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 name="Image 5" descr="bras.jpg"/>
          <p:cNvPicPr>
            <a:picLocks noChangeAspect="1"/>
          </p:cNvPicPr>
          <p:nvPr/>
        </p:nvPicPr>
        <p:blipFill>
          <a:blip r:embed="rId3" cstate="print">
            <a:clrChange>
              <a:clrFrom>
                <a:srgbClr val="FFFFFF"/>
              </a:clrFrom>
              <a:clrTo>
                <a:srgbClr val="FFFFFF">
                  <a:alpha val="0"/>
                </a:srgbClr>
              </a:clrTo>
            </a:clrChange>
          </a:blip>
          <a:stretch>
            <a:fillRect/>
          </a:stretch>
        </p:blipFill>
        <p:spPr>
          <a:xfrm flipH="1">
            <a:off x="5472100" y="3356992"/>
            <a:ext cx="3433564" cy="2575173"/>
          </a:xfrm>
          <a:prstGeom prst="rect">
            <a:avLst/>
          </a:prstGeom>
        </p:spPr>
      </p:pic>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8" name="Rectangle 7"/>
          <p:cNvSpPr/>
          <p:nvPr/>
        </p:nvSpPr>
        <p:spPr>
          <a:xfrm>
            <a:off x="125052" y="980728"/>
            <a:ext cx="9018948" cy="3170099"/>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Piloter une carte par la liaison série RS232</a:t>
            </a:r>
          </a:p>
          <a:p>
            <a:pPr marL="1077913" lvl="1" indent="-263525"/>
            <a:endParaRPr lang="fr-FR" sz="2400" dirty="0" smtClean="0"/>
          </a:p>
          <a:p>
            <a:pPr marL="0" lvl="1" indent="-263525"/>
            <a:endParaRPr lang="fr-FR" sz="2400" dirty="0" smtClean="0"/>
          </a:p>
          <a:p>
            <a:pPr marL="1077913" lvl="1" indent="-263525"/>
            <a:endParaRPr lang="fr-FR" sz="2400" dirty="0" smtClean="0"/>
          </a:p>
          <a:p>
            <a:pPr marL="1077913" lvl="1" indent="-263525"/>
            <a:endParaRPr lang="fr-FR" sz="2400" dirty="0" smtClean="0"/>
          </a:p>
        </p:txBody>
      </p:sp>
      <p:pic>
        <p:nvPicPr>
          <p:cNvPr id="7" name="Picture 3"/>
          <p:cNvPicPr>
            <a:picLocks noChangeAspect="1" noChangeArrowheads="1"/>
          </p:cNvPicPr>
          <p:nvPr/>
        </p:nvPicPr>
        <p:blipFill>
          <a:blip r:embed="rId2" cstate="print"/>
          <a:srcRect r="31286"/>
          <a:stretch>
            <a:fillRect/>
          </a:stretch>
        </p:blipFill>
        <p:spPr bwMode="auto">
          <a:xfrm>
            <a:off x="251520" y="3104964"/>
            <a:ext cx="3636404" cy="1753771"/>
          </a:xfrm>
          <a:prstGeom prst="rect">
            <a:avLst/>
          </a:prstGeom>
          <a:noFill/>
          <a:ln w="9525">
            <a:noFill/>
            <a:miter lim="800000"/>
            <a:headEnd/>
            <a:tailEnd/>
          </a:ln>
        </p:spPr>
      </p:pic>
      <p:pic>
        <p:nvPicPr>
          <p:cNvPr id="19457" name="Picture 1"/>
          <p:cNvPicPr>
            <a:picLocks noChangeAspect="1" noChangeArrowheads="1"/>
          </p:cNvPicPr>
          <p:nvPr/>
        </p:nvPicPr>
        <p:blipFill>
          <a:blip r:embed="rId3" cstate="print"/>
          <a:srcRect/>
          <a:stretch>
            <a:fillRect/>
          </a:stretch>
        </p:blipFill>
        <p:spPr bwMode="auto">
          <a:xfrm>
            <a:off x="3887924" y="2744924"/>
            <a:ext cx="4860540" cy="368876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8" name="Rectangle 7"/>
          <p:cNvSpPr/>
          <p:nvPr/>
        </p:nvSpPr>
        <p:spPr>
          <a:xfrm>
            <a:off x="125052" y="980728"/>
            <a:ext cx="9018948" cy="3170099"/>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Piloter une carte par la liaison série RS232</a:t>
            </a:r>
          </a:p>
          <a:p>
            <a:pPr marL="1077913" lvl="1" indent="-263525"/>
            <a:endParaRPr lang="fr-FR" sz="2400" dirty="0" smtClean="0"/>
          </a:p>
          <a:p>
            <a:pPr marL="0" lvl="1" indent="-263525"/>
            <a:endParaRPr lang="fr-FR" sz="2400" dirty="0" smtClean="0"/>
          </a:p>
          <a:p>
            <a:pPr marL="1077913" lvl="1" indent="-263525"/>
            <a:endParaRPr lang="fr-FR" sz="2400" dirty="0" smtClean="0"/>
          </a:p>
          <a:p>
            <a:pPr marL="1077913" lvl="1" indent="-263525"/>
            <a:endParaRPr lang="fr-FR" sz="2400" dirty="0" smtClean="0"/>
          </a:p>
        </p:txBody>
      </p:sp>
      <p:sp>
        <p:nvSpPr>
          <p:cNvPr id="11" name="Rectangle 10"/>
          <p:cNvSpPr/>
          <p:nvPr/>
        </p:nvSpPr>
        <p:spPr>
          <a:xfrm>
            <a:off x="1547664" y="2780928"/>
            <a:ext cx="5436096" cy="1785104"/>
          </a:xfrm>
          <a:prstGeom prst="rect">
            <a:avLst/>
          </a:prstGeom>
        </p:spPr>
        <p:txBody>
          <a:bodyPr wrap="square">
            <a:spAutoFit/>
          </a:bodyPr>
          <a:lstStyle/>
          <a:p>
            <a:r>
              <a:rPr lang="fr-FR" sz="2000" b="1" dirty="0" smtClean="0"/>
              <a:t>Configuration de la liaison série</a:t>
            </a:r>
          </a:p>
          <a:p>
            <a:endParaRPr lang="fr-FR" dirty="0" smtClean="0"/>
          </a:p>
          <a:p>
            <a:pPr marL="723900" indent="-266700">
              <a:buFont typeface="Arial" pitchFamily="34" charset="0"/>
              <a:buChar char="•"/>
            </a:pPr>
            <a:r>
              <a:rPr lang="fr-FR" dirty="0" smtClean="0"/>
              <a:t>9600 bauds</a:t>
            </a:r>
          </a:p>
          <a:p>
            <a:pPr marL="723900" indent="-266700">
              <a:buFont typeface="Arial" pitchFamily="34" charset="0"/>
              <a:buChar char="•"/>
            </a:pPr>
            <a:r>
              <a:rPr lang="fr-FR" dirty="0" smtClean="0"/>
              <a:t>8 bits de données</a:t>
            </a:r>
          </a:p>
          <a:p>
            <a:pPr marL="723900" indent="-266700">
              <a:buFont typeface="Arial" pitchFamily="34" charset="0"/>
              <a:buChar char="•"/>
            </a:pPr>
            <a:r>
              <a:rPr lang="fr-FR" dirty="0" smtClean="0"/>
              <a:t>1 bit de Stop</a:t>
            </a:r>
          </a:p>
          <a:p>
            <a:pPr marL="723900" indent="-266700">
              <a:buFont typeface="Arial" pitchFamily="34" charset="0"/>
              <a:buChar char="•"/>
            </a:pPr>
            <a:r>
              <a:rPr lang="fr-FR" dirty="0" smtClean="0"/>
              <a:t>Pas de parité</a:t>
            </a:r>
            <a:endParaRPr lang="fr-FR" dirty="0"/>
          </a:p>
        </p:txBody>
      </p:sp>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4219553" cy="1200329"/>
          </a:xfrm>
          <a:prstGeom prst="rect">
            <a:avLst/>
          </a:prstGeom>
        </p:spPr>
        <p:txBody>
          <a:bodyPr wrap="none">
            <a:spAutoFit/>
          </a:bodyPr>
          <a:lstStyle/>
          <a:p>
            <a:r>
              <a:rPr lang="fr-FR" sz="2400" dirty="0" smtClean="0"/>
              <a:t>Initiation aux réseaux</a:t>
            </a:r>
          </a:p>
          <a:p>
            <a:endParaRPr lang="fr-FR" sz="2400" dirty="0" smtClean="0"/>
          </a:p>
          <a:p>
            <a:r>
              <a:rPr lang="fr-FR" sz="2400" dirty="0" smtClean="0"/>
              <a:t>2- Connexion des périphériques </a:t>
            </a:r>
            <a:endParaRPr lang="fr-FR" sz="2400" dirty="0"/>
          </a:p>
        </p:txBody>
      </p:sp>
      <p:sp>
        <p:nvSpPr>
          <p:cNvPr id="7" name="Rectangle 6"/>
          <p:cNvSpPr/>
          <p:nvPr/>
        </p:nvSpPr>
        <p:spPr>
          <a:xfrm>
            <a:off x="251520" y="2132856"/>
            <a:ext cx="3672408" cy="400110"/>
          </a:xfrm>
          <a:prstGeom prst="rect">
            <a:avLst/>
          </a:prstGeom>
        </p:spPr>
        <p:txBody>
          <a:bodyPr wrap="square">
            <a:spAutoFit/>
          </a:bodyPr>
          <a:lstStyle/>
          <a:p>
            <a:r>
              <a:rPr lang="fr-FR" sz="2000" b="1" dirty="0" smtClean="0"/>
              <a:t>Mode de transmission :</a:t>
            </a:r>
          </a:p>
        </p:txBody>
      </p:sp>
      <p:sp>
        <p:nvSpPr>
          <p:cNvPr id="8" name="Text Box 6"/>
          <p:cNvSpPr txBox="1">
            <a:spLocks noChangeArrowheads="1"/>
          </p:cNvSpPr>
          <p:nvPr/>
        </p:nvSpPr>
        <p:spPr bwMode="auto">
          <a:xfrm>
            <a:off x="251520" y="2852936"/>
            <a:ext cx="8245475" cy="2800767"/>
          </a:xfrm>
          <a:prstGeom prst="rect">
            <a:avLst/>
          </a:prstGeom>
          <a:noFill/>
          <a:ln w="9525">
            <a:noFill/>
            <a:miter lim="800000"/>
            <a:headEnd/>
            <a:tailEnd/>
          </a:ln>
          <a:effectLst/>
        </p:spPr>
        <p:txBody>
          <a:bodyPr>
            <a:spAutoFit/>
          </a:bodyPr>
          <a:lstStyle/>
          <a:p>
            <a:pPr marL="184150" indent="-184150"/>
            <a:r>
              <a:rPr lang="fr-FR" sz="2000" dirty="0">
                <a:cs typeface="Times New Roman" charset="0"/>
              </a:rPr>
              <a:t>La transmission des données peut se faire de manière : </a:t>
            </a:r>
          </a:p>
          <a:p>
            <a:pPr marL="184150" indent="-184150"/>
            <a:endParaRPr lang="fr-FR" dirty="0">
              <a:cs typeface="Times New Roman" charset="0"/>
            </a:endParaRPr>
          </a:p>
          <a:p>
            <a:pPr marL="184150" indent="-184150">
              <a:buFontTx/>
              <a:buChar char="•"/>
            </a:pPr>
            <a:r>
              <a:rPr lang="fr-FR" sz="2400" dirty="0">
                <a:cs typeface="Times New Roman" charset="0"/>
              </a:rPr>
              <a:t>unidirectionnelle (</a:t>
            </a:r>
            <a:r>
              <a:rPr lang="fr-FR" sz="2400" b="1" dirty="0">
                <a:latin typeface="Courier New" pitchFamily="49" charset="0"/>
                <a:cs typeface="Courier New" pitchFamily="49" charset="0"/>
              </a:rPr>
              <a:t>simplex</a:t>
            </a:r>
            <a:r>
              <a:rPr lang="fr-FR" sz="2400" dirty="0">
                <a:cs typeface="Times New Roman" charset="0"/>
              </a:rPr>
              <a:t>)  </a:t>
            </a:r>
          </a:p>
          <a:p>
            <a:pPr marL="184150" indent="-184150"/>
            <a:endParaRPr lang="fr-FR" sz="2400" dirty="0">
              <a:cs typeface="Times New Roman" charset="0"/>
            </a:endParaRPr>
          </a:p>
          <a:p>
            <a:pPr marL="184150" indent="-184150">
              <a:buFontTx/>
              <a:buChar char="•"/>
            </a:pPr>
            <a:r>
              <a:rPr lang="fr-FR" sz="2400" dirty="0">
                <a:cs typeface="Times New Roman" charset="0"/>
              </a:rPr>
              <a:t>alternée (</a:t>
            </a:r>
            <a:r>
              <a:rPr lang="fr-FR" sz="2400" b="1" dirty="0" err="1">
                <a:latin typeface="Courier New" pitchFamily="49" charset="0"/>
                <a:cs typeface="Courier New" pitchFamily="49" charset="0"/>
              </a:rPr>
              <a:t>half</a:t>
            </a:r>
            <a:r>
              <a:rPr lang="fr-FR" sz="2400" dirty="0">
                <a:cs typeface="Times New Roman" charset="0"/>
              </a:rPr>
              <a:t>-</a:t>
            </a:r>
            <a:r>
              <a:rPr lang="fr-FR" sz="2400" b="1" dirty="0">
                <a:latin typeface="Courier New" pitchFamily="49" charset="0"/>
                <a:cs typeface="Courier New" pitchFamily="49" charset="0"/>
              </a:rPr>
              <a:t>duplex</a:t>
            </a:r>
            <a:r>
              <a:rPr lang="fr-FR" sz="2400" dirty="0">
                <a:cs typeface="Times New Roman" charset="0"/>
              </a:rPr>
              <a:t>)</a:t>
            </a:r>
          </a:p>
          <a:p>
            <a:pPr marL="184150" indent="-184150"/>
            <a:endParaRPr lang="fr-FR" sz="2400" dirty="0">
              <a:cs typeface="Times New Roman" charset="0"/>
            </a:endParaRPr>
          </a:p>
          <a:p>
            <a:pPr marL="184150" indent="-184150">
              <a:buFontTx/>
              <a:buChar char="•"/>
            </a:pPr>
            <a:r>
              <a:rPr lang="fr-FR" sz="2400" dirty="0">
                <a:cs typeface="Times New Roman" charset="0"/>
              </a:rPr>
              <a:t>simultanée (</a:t>
            </a:r>
            <a:r>
              <a:rPr lang="fr-FR" sz="2400" b="1" dirty="0">
                <a:latin typeface="Courier New" pitchFamily="49" charset="0"/>
                <a:cs typeface="Courier New" pitchFamily="49" charset="0"/>
              </a:rPr>
              <a:t>full</a:t>
            </a:r>
            <a:r>
              <a:rPr lang="fr-FR" sz="2400" dirty="0">
                <a:cs typeface="Times New Roman" charset="0"/>
              </a:rPr>
              <a:t>-</a:t>
            </a:r>
            <a:r>
              <a:rPr lang="fr-FR" sz="2400" b="1" dirty="0">
                <a:latin typeface="Courier New" pitchFamily="49" charset="0"/>
                <a:cs typeface="Courier New" pitchFamily="49" charset="0"/>
              </a:rPr>
              <a:t>duplex</a:t>
            </a:r>
            <a:r>
              <a:rPr lang="fr-FR" sz="2400" dirty="0">
                <a:cs typeface="Times New Roman" charset="0"/>
              </a:rPr>
              <a:t>) </a:t>
            </a:r>
          </a:p>
          <a:p>
            <a:pPr marL="184150" indent="-184150"/>
            <a:endParaRPr lang="fr-FR" dirty="0"/>
          </a:p>
        </p:txBody>
      </p:sp>
      <p:sp>
        <p:nvSpPr>
          <p:cNvPr id="9" name="Text Box 7"/>
          <p:cNvSpPr txBox="1">
            <a:spLocks noChangeArrowheads="1"/>
          </p:cNvSpPr>
          <p:nvPr/>
        </p:nvSpPr>
        <p:spPr bwMode="auto">
          <a:xfrm>
            <a:off x="4658493" y="3429000"/>
            <a:ext cx="1308100" cy="466725"/>
          </a:xfrm>
          <a:prstGeom prst="rect">
            <a:avLst/>
          </a:prstGeom>
          <a:noFill/>
          <a:ln w="9525">
            <a:solidFill>
              <a:schemeClr val="tx1"/>
            </a:solidFill>
            <a:miter lim="800000"/>
            <a:headEnd/>
            <a:tailEnd/>
          </a:ln>
          <a:effectLst/>
        </p:spPr>
        <p:txBody>
          <a:bodyPr wrap="none">
            <a:spAutoFit/>
          </a:bodyPr>
          <a:lstStyle/>
          <a:p>
            <a:r>
              <a:rPr lang="fr-FR"/>
              <a:t>Emetteur</a:t>
            </a:r>
          </a:p>
        </p:txBody>
      </p:sp>
      <p:sp>
        <p:nvSpPr>
          <p:cNvPr id="10" name="Text Box 8"/>
          <p:cNvSpPr txBox="1">
            <a:spLocks noChangeArrowheads="1"/>
          </p:cNvSpPr>
          <p:nvPr/>
        </p:nvSpPr>
        <p:spPr bwMode="auto">
          <a:xfrm>
            <a:off x="7249293" y="3429000"/>
            <a:ext cx="1427163" cy="466725"/>
          </a:xfrm>
          <a:prstGeom prst="rect">
            <a:avLst/>
          </a:prstGeom>
          <a:noFill/>
          <a:ln w="9525">
            <a:solidFill>
              <a:schemeClr val="tx1"/>
            </a:solidFill>
            <a:miter lim="800000"/>
            <a:headEnd/>
            <a:tailEnd/>
          </a:ln>
          <a:effectLst/>
        </p:spPr>
        <p:txBody>
          <a:bodyPr wrap="none">
            <a:spAutoFit/>
          </a:bodyPr>
          <a:lstStyle/>
          <a:p>
            <a:r>
              <a:rPr lang="fr-FR"/>
              <a:t>Recepteur</a:t>
            </a:r>
          </a:p>
        </p:txBody>
      </p:sp>
      <p:sp>
        <p:nvSpPr>
          <p:cNvPr id="11" name="Line 9"/>
          <p:cNvSpPr>
            <a:spLocks noChangeShapeType="1"/>
          </p:cNvSpPr>
          <p:nvPr/>
        </p:nvSpPr>
        <p:spPr bwMode="auto">
          <a:xfrm>
            <a:off x="5953893" y="3657600"/>
            <a:ext cx="1295400" cy="0"/>
          </a:xfrm>
          <a:prstGeom prst="line">
            <a:avLst/>
          </a:prstGeom>
          <a:noFill/>
          <a:ln w="9525">
            <a:solidFill>
              <a:schemeClr val="tx1"/>
            </a:solidFill>
            <a:round/>
            <a:headEnd/>
            <a:tailEnd type="arrow" w="med" len="med"/>
          </a:ln>
          <a:effectLst/>
        </p:spPr>
        <p:txBody>
          <a:bodyPr/>
          <a:lstStyle/>
          <a:p>
            <a:endParaRPr lang="fr-FR"/>
          </a:p>
        </p:txBody>
      </p:sp>
      <p:sp>
        <p:nvSpPr>
          <p:cNvPr id="12" name="Text Box 10"/>
          <p:cNvSpPr txBox="1">
            <a:spLocks noChangeArrowheads="1"/>
          </p:cNvSpPr>
          <p:nvPr/>
        </p:nvSpPr>
        <p:spPr bwMode="auto">
          <a:xfrm>
            <a:off x="4658493" y="4114800"/>
            <a:ext cx="1295400" cy="466725"/>
          </a:xfrm>
          <a:prstGeom prst="rect">
            <a:avLst/>
          </a:prstGeom>
          <a:noFill/>
          <a:ln w="9525">
            <a:solidFill>
              <a:schemeClr val="tx1"/>
            </a:solidFill>
            <a:miter lim="800000"/>
            <a:headEnd/>
            <a:tailEnd/>
          </a:ln>
          <a:effectLst/>
        </p:spPr>
        <p:txBody>
          <a:bodyPr>
            <a:spAutoFit/>
          </a:bodyPr>
          <a:lstStyle/>
          <a:p>
            <a:pPr algn="ctr"/>
            <a:r>
              <a:rPr lang="fr-FR"/>
              <a:t>E ou R</a:t>
            </a:r>
          </a:p>
        </p:txBody>
      </p:sp>
      <p:sp>
        <p:nvSpPr>
          <p:cNvPr id="13" name="Text Box 11"/>
          <p:cNvSpPr txBox="1">
            <a:spLocks noChangeArrowheads="1"/>
          </p:cNvSpPr>
          <p:nvPr/>
        </p:nvSpPr>
        <p:spPr bwMode="auto">
          <a:xfrm>
            <a:off x="7249293" y="4114800"/>
            <a:ext cx="1371600" cy="466725"/>
          </a:xfrm>
          <a:prstGeom prst="rect">
            <a:avLst/>
          </a:prstGeom>
          <a:noFill/>
          <a:ln w="9525">
            <a:solidFill>
              <a:schemeClr val="tx1"/>
            </a:solidFill>
            <a:miter lim="800000"/>
            <a:headEnd/>
            <a:tailEnd/>
          </a:ln>
          <a:effectLst/>
        </p:spPr>
        <p:txBody>
          <a:bodyPr>
            <a:spAutoFit/>
          </a:bodyPr>
          <a:lstStyle/>
          <a:p>
            <a:pPr algn="ctr"/>
            <a:r>
              <a:rPr lang="fr-FR"/>
              <a:t>E ou R</a:t>
            </a:r>
          </a:p>
        </p:txBody>
      </p:sp>
      <p:sp>
        <p:nvSpPr>
          <p:cNvPr id="14" name="Line 12"/>
          <p:cNvSpPr>
            <a:spLocks noChangeShapeType="1"/>
          </p:cNvSpPr>
          <p:nvPr/>
        </p:nvSpPr>
        <p:spPr bwMode="auto">
          <a:xfrm>
            <a:off x="5953893" y="4191000"/>
            <a:ext cx="1295400" cy="0"/>
          </a:xfrm>
          <a:prstGeom prst="line">
            <a:avLst/>
          </a:prstGeom>
          <a:noFill/>
          <a:ln w="9525">
            <a:solidFill>
              <a:schemeClr val="tx1"/>
            </a:solidFill>
            <a:round/>
            <a:headEnd/>
            <a:tailEnd type="arrow" w="med" len="med"/>
          </a:ln>
          <a:effectLst/>
        </p:spPr>
        <p:txBody>
          <a:bodyPr/>
          <a:lstStyle/>
          <a:p>
            <a:endParaRPr lang="fr-FR"/>
          </a:p>
        </p:txBody>
      </p:sp>
      <p:sp>
        <p:nvSpPr>
          <p:cNvPr id="15" name="Text Box 13"/>
          <p:cNvSpPr txBox="1">
            <a:spLocks noChangeArrowheads="1"/>
          </p:cNvSpPr>
          <p:nvPr/>
        </p:nvSpPr>
        <p:spPr bwMode="auto">
          <a:xfrm>
            <a:off x="4658493" y="4876800"/>
            <a:ext cx="1295400" cy="466725"/>
          </a:xfrm>
          <a:prstGeom prst="rect">
            <a:avLst/>
          </a:prstGeom>
          <a:noFill/>
          <a:ln w="9525">
            <a:solidFill>
              <a:schemeClr val="tx1"/>
            </a:solidFill>
            <a:miter lim="800000"/>
            <a:headEnd/>
            <a:tailEnd/>
          </a:ln>
          <a:effectLst/>
        </p:spPr>
        <p:txBody>
          <a:bodyPr>
            <a:spAutoFit/>
          </a:bodyPr>
          <a:lstStyle/>
          <a:p>
            <a:pPr algn="ctr"/>
            <a:r>
              <a:rPr lang="fr-FR"/>
              <a:t>E et R </a:t>
            </a:r>
          </a:p>
        </p:txBody>
      </p:sp>
      <p:sp>
        <p:nvSpPr>
          <p:cNvPr id="16" name="Text Box 14"/>
          <p:cNvSpPr txBox="1">
            <a:spLocks noChangeArrowheads="1"/>
          </p:cNvSpPr>
          <p:nvPr/>
        </p:nvSpPr>
        <p:spPr bwMode="auto">
          <a:xfrm>
            <a:off x="7249293" y="4876800"/>
            <a:ext cx="1371600" cy="466725"/>
          </a:xfrm>
          <a:prstGeom prst="rect">
            <a:avLst/>
          </a:prstGeom>
          <a:noFill/>
          <a:ln w="9525">
            <a:solidFill>
              <a:schemeClr val="tx1"/>
            </a:solidFill>
            <a:miter lim="800000"/>
            <a:headEnd/>
            <a:tailEnd/>
          </a:ln>
          <a:effectLst/>
        </p:spPr>
        <p:txBody>
          <a:bodyPr>
            <a:spAutoFit/>
          </a:bodyPr>
          <a:lstStyle/>
          <a:p>
            <a:pPr algn="ctr"/>
            <a:r>
              <a:rPr lang="fr-FR"/>
              <a:t>E et R</a:t>
            </a:r>
          </a:p>
        </p:txBody>
      </p:sp>
      <p:sp>
        <p:nvSpPr>
          <p:cNvPr id="17" name="Line 15"/>
          <p:cNvSpPr>
            <a:spLocks noChangeShapeType="1"/>
          </p:cNvSpPr>
          <p:nvPr/>
        </p:nvSpPr>
        <p:spPr bwMode="auto">
          <a:xfrm>
            <a:off x="5953893" y="4953000"/>
            <a:ext cx="1295400" cy="0"/>
          </a:xfrm>
          <a:prstGeom prst="line">
            <a:avLst/>
          </a:prstGeom>
          <a:noFill/>
          <a:ln w="9525">
            <a:solidFill>
              <a:schemeClr val="tx1"/>
            </a:solidFill>
            <a:round/>
            <a:headEnd/>
            <a:tailEnd type="arrow" w="med" len="med"/>
          </a:ln>
          <a:effectLst/>
        </p:spPr>
        <p:txBody>
          <a:bodyPr/>
          <a:lstStyle/>
          <a:p>
            <a:endParaRPr lang="fr-FR"/>
          </a:p>
        </p:txBody>
      </p:sp>
      <p:sp>
        <p:nvSpPr>
          <p:cNvPr id="18" name="Line 16"/>
          <p:cNvSpPr>
            <a:spLocks noChangeShapeType="1"/>
          </p:cNvSpPr>
          <p:nvPr/>
        </p:nvSpPr>
        <p:spPr bwMode="auto">
          <a:xfrm flipH="1">
            <a:off x="5953893" y="4495800"/>
            <a:ext cx="1295400" cy="0"/>
          </a:xfrm>
          <a:prstGeom prst="line">
            <a:avLst/>
          </a:prstGeom>
          <a:noFill/>
          <a:ln w="9525">
            <a:solidFill>
              <a:schemeClr val="tx1"/>
            </a:solidFill>
            <a:round/>
            <a:headEnd/>
            <a:tailEnd type="arrow" w="med" len="med"/>
          </a:ln>
          <a:effectLst/>
        </p:spPr>
        <p:txBody>
          <a:bodyPr/>
          <a:lstStyle/>
          <a:p>
            <a:endParaRPr lang="fr-FR"/>
          </a:p>
        </p:txBody>
      </p:sp>
      <p:sp>
        <p:nvSpPr>
          <p:cNvPr id="19" name="Line 17"/>
          <p:cNvSpPr>
            <a:spLocks noChangeShapeType="1"/>
          </p:cNvSpPr>
          <p:nvPr/>
        </p:nvSpPr>
        <p:spPr bwMode="auto">
          <a:xfrm flipH="1">
            <a:off x="5953893" y="5257800"/>
            <a:ext cx="1295400" cy="0"/>
          </a:xfrm>
          <a:prstGeom prst="line">
            <a:avLst/>
          </a:prstGeom>
          <a:noFill/>
          <a:ln w="9525">
            <a:solidFill>
              <a:schemeClr val="tx1"/>
            </a:solidFill>
            <a:round/>
            <a:headEnd/>
            <a:tailEnd type="arrow" w="med" len="med"/>
          </a:ln>
          <a:effectLst/>
        </p:spPr>
        <p:txBody>
          <a:bodyPr/>
          <a:lstStyle/>
          <a:p>
            <a:endParaRPr lang="fr-FR"/>
          </a:p>
        </p:txBody>
      </p:sp>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4219553" cy="1200329"/>
          </a:xfrm>
          <a:prstGeom prst="rect">
            <a:avLst/>
          </a:prstGeom>
        </p:spPr>
        <p:txBody>
          <a:bodyPr wrap="none">
            <a:spAutoFit/>
          </a:bodyPr>
          <a:lstStyle/>
          <a:p>
            <a:r>
              <a:rPr lang="fr-FR" sz="2400" dirty="0" smtClean="0"/>
              <a:t>Initiation aux réseaux</a:t>
            </a:r>
          </a:p>
          <a:p>
            <a:endParaRPr lang="fr-FR" sz="2400" dirty="0" smtClean="0"/>
          </a:p>
          <a:p>
            <a:r>
              <a:rPr lang="fr-FR" sz="2400" dirty="0" smtClean="0"/>
              <a:t>2- Connexion des périphériques </a:t>
            </a:r>
            <a:endParaRPr lang="fr-FR" sz="2400" dirty="0"/>
          </a:p>
        </p:txBody>
      </p:sp>
      <p:sp>
        <p:nvSpPr>
          <p:cNvPr id="7" name="Rectangle 6"/>
          <p:cNvSpPr/>
          <p:nvPr/>
        </p:nvSpPr>
        <p:spPr>
          <a:xfrm>
            <a:off x="251520" y="2132856"/>
            <a:ext cx="3672408" cy="400110"/>
          </a:xfrm>
          <a:prstGeom prst="rect">
            <a:avLst/>
          </a:prstGeom>
        </p:spPr>
        <p:txBody>
          <a:bodyPr wrap="square">
            <a:spAutoFit/>
          </a:bodyPr>
          <a:lstStyle/>
          <a:p>
            <a:r>
              <a:rPr lang="fr-FR" sz="2000" b="1" dirty="0" smtClean="0"/>
              <a:t>Mode de transmission :</a:t>
            </a:r>
          </a:p>
        </p:txBody>
      </p:sp>
      <p:pic>
        <p:nvPicPr>
          <p:cNvPr id="8" name="Picture 20" descr="parall1"/>
          <p:cNvPicPr>
            <a:picLocks noChangeAspect="1" noChangeArrowheads="1"/>
          </p:cNvPicPr>
          <p:nvPr/>
        </p:nvPicPr>
        <p:blipFill>
          <a:blip r:embed="rId2" cstate="print"/>
          <a:srcRect/>
          <a:stretch>
            <a:fillRect/>
          </a:stretch>
        </p:blipFill>
        <p:spPr bwMode="auto">
          <a:xfrm>
            <a:off x="1403648" y="2960240"/>
            <a:ext cx="6192688" cy="3897760"/>
          </a:xfrm>
          <a:prstGeom prst="rect">
            <a:avLst/>
          </a:prstGeom>
          <a:noFill/>
        </p:spPr>
      </p:pic>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4219553" cy="1200329"/>
          </a:xfrm>
          <a:prstGeom prst="rect">
            <a:avLst/>
          </a:prstGeom>
        </p:spPr>
        <p:txBody>
          <a:bodyPr wrap="none">
            <a:spAutoFit/>
          </a:bodyPr>
          <a:lstStyle/>
          <a:p>
            <a:r>
              <a:rPr lang="fr-FR" sz="2400" dirty="0" smtClean="0"/>
              <a:t>Initiation aux réseaux</a:t>
            </a:r>
          </a:p>
          <a:p>
            <a:endParaRPr lang="fr-FR" sz="2400" dirty="0" smtClean="0"/>
          </a:p>
          <a:p>
            <a:r>
              <a:rPr lang="fr-FR" sz="2400" dirty="0" smtClean="0"/>
              <a:t>2- Connexion des périphériques </a:t>
            </a:r>
            <a:endParaRPr lang="fr-FR" sz="2400" dirty="0"/>
          </a:p>
        </p:txBody>
      </p:sp>
      <p:sp>
        <p:nvSpPr>
          <p:cNvPr id="7" name="Rectangle 6"/>
          <p:cNvSpPr/>
          <p:nvPr/>
        </p:nvSpPr>
        <p:spPr>
          <a:xfrm>
            <a:off x="251520" y="2132856"/>
            <a:ext cx="3672408" cy="400110"/>
          </a:xfrm>
          <a:prstGeom prst="rect">
            <a:avLst/>
          </a:prstGeom>
        </p:spPr>
        <p:txBody>
          <a:bodyPr wrap="square">
            <a:spAutoFit/>
          </a:bodyPr>
          <a:lstStyle/>
          <a:p>
            <a:r>
              <a:rPr lang="fr-FR" sz="2000" b="1" dirty="0" smtClean="0"/>
              <a:t>Mode de transmission :</a:t>
            </a:r>
          </a:p>
        </p:txBody>
      </p:sp>
      <p:pic>
        <p:nvPicPr>
          <p:cNvPr id="6" name="Picture 11" descr="parall2"/>
          <p:cNvPicPr>
            <a:picLocks noChangeAspect="1" noChangeArrowheads="1"/>
          </p:cNvPicPr>
          <p:nvPr/>
        </p:nvPicPr>
        <p:blipFill>
          <a:blip r:embed="rId2" cstate="print"/>
          <a:srcRect/>
          <a:stretch>
            <a:fillRect/>
          </a:stretch>
        </p:blipFill>
        <p:spPr bwMode="auto">
          <a:xfrm>
            <a:off x="354013" y="2606675"/>
            <a:ext cx="8789987" cy="4251325"/>
          </a:xfrm>
          <a:prstGeom prst="rect">
            <a:avLst/>
          </a:prstGeom>
          <a:noFill/>
        </p:spPr>
      </p:pic>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7050"/>
          <a:stretch>
            <a:fillRect/>
          </a:stretch>
        </p:blipFill>
        <p:spPr bwMode="auto">
          <a:xfrm>
            <a:off x="471488" y="3212976"/>
            <a:ext cx="8201025" cy="1080120"/>
          </a:xfrm>
          <a:prstGeom prst="rect">
            <a:avLst/>
          </a:prstGeom>
          <a:noFill/>
          <a:ln w="9525">
            <a:noFill/>
            <a:miter lim="800000"/>
            <a:headEnd/>
            <a:tailEnd/>
          </a:ln>
        </p:spPr>
      </p:pic>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4219553" cy="1200329"/>
          </a:xfrm>
          <a:prstGeom prst="rect">
            <a:avLst/>
          </a:prstGeom>
        </p:spPr>
        <p:txBody>
          <a:bodyPr wrap="none">
            <a:spAutoFit/>
          </a:bodyPr>
          <a:lstStyle/>
          <a:p>
            <a:r>
              <a:rPr lang="fr-FR" sz="2400" dirty="0" smtClean="0"/>
              <a:t>Initiation aux réseaux</a:t>
            </a:r>
          </a:p>
          <a:p>
            <a:endParaRPr lang="fr-FR" sz="2400" dirty="0" smtClean="0"/>
          </a:p>
          <a:p>
            <a:r>
              <a:rPr lang="fr-FR" sz="2400" dirty="0" smtClean="0"/>
              <a:t>2- Connexion des périphériques </a:t>
            </a:r>
            <a:endParaRPr lang="fr-FR" sz="2400" dirty="0"/>
          </a:p>
        </p:txBody>
      </p:sp>
      <p:sp>
        <p:nvSpPr>
          <p:cNvPr id="7" name="Rectangle 6"/>
          <p:cNvSpPr/>
          <p:nvPr/>
        </p:nvSpPr>
        <p:spPr>
          <a:xfrm>
            <a:off x="251520" y="2132856"/>
            <a:ext cx="7704856" cy="869469"/>
          </a:xfrm>
          <a:prstGeom prst="rect">
            <a:avLst/>
          </a:prstGeom>
        </p:spPr>
        <p:txBody>
          <a:bodyPr wrap="square">
            <a:spAutoFit/>
          </a:bodyPr>
          <a:lstStyle/>
          <a:p>
            <a:r>
              <a:rPr lang="fr-FR" sz="2000" b="1" dirty="0" smtClean="0"/>
              <a:t>Mode de transmission : Liaison série asynchrone</a:t>
            </a:r>
          </a:p>
          <a:p>
            <a:pPr algn="ctr"/>
            <a:endParaRPr lang="fr-FR" sz="1050" dirty="0" smtClean="0"/>
          </a:p>
          <a:p>
            <a:pPr marL="1254125" algn="ctr"/>
            <a:r>
              <a:rPr lang="fr-FR" sz="2000" dirty="0" smtClean="0"/>
              <a:t>Transmission des   données sans l’horloge</a:t>
            </a:r>
          </a:p>
        </p:txBody>
      </p:sp>
      <p:sp>
        <p:nvSpPr>
          <p:cNvPr id="9" name="Text Box 8"/>
          <p:cNvSpPr txBox="1">
            <a:spLocks noChangeArrowheads="1"/>
          </p:cNvSpPr>
          <p:nvPr/>
        </p:nvSpPr>
        <p:spPr bwMode="auto">
          <a:xfrm>
            <a:off x="1752600" y="4433888"/>
            <a:ext cx="5630863" cy="2252662"/>
          </a:xfrm>
          <a:prstGeom prst="rect">
            <a:avLst/>
          </a:prstGeom>
          <a:noFill/>
          <a:ln w="9525">
            <a:noFill/>
            <a:miter lim="800000"/>
            <a:headEnd/>
            <a:tailEnd/>
          </a:ln>
          <a:effectLst/>
        </p:spPr>
        <p:txBody>
          <a:bodyPr wrap="none">
            <a:spAutoFit/>
          </a:bodyPr>
          <a:lstStyle/>
          <a:p>
            <a:r>
              <a:rPr lang="fr-FR" dirty="0"/>
              <a:t>Vitesse de transmission en </a:t>
            </a:r>
            <a:r>
              <a:rPr lang="fr-FR" sz="2200" b="1" dirty="0">
                <a:latin typeface="Courier New" pitchFamily="49" charset="0"/>
              </a:rPr>
              <a:t>bauds</a:t>
            </a:r>
            <a:r>
              <a:rPr lang="fr-FR" dirty="0"/>
              <a:t> (</a:t>
            </a:r>
            <a:r>
              <a:rPr lang="fr-FR" sz="2200" b="1" dirty="0">
                <a:latin typeface="Courier New" pitchFamily="49" charset="0"/>
              </a:rPr>
              <a:t>bits/s</a:t>
            </a:r>
            <a:r>
              <a:rPr lang="fr-FR" dirty="0"/>
              <a:t>)</a:t>
            </a:r>
          </a:p>
          <a:p>
            <a:r>
              <a:rPr lang="fr-FR" dirty="0"/>
              <a:t>1 bit de </a:t>
            </a:r>
            <a:r>
              <a:rPr lang="fr-FR" sz="2200" b="1" dirty="0" err="1">
                <a:latin typeface="Courier New" pitchFamily="49" charset="0"/>
              </a:rPr>
              <a:t>start</a:t>
            </a:r>
            <a:endParaRPr lang="fr-FR" sz="2200" b="1" dirty="0">
              <a:latin typeface="Courier New" pitchFamily="49" charset="0"/>
            </a:endParaRPr>
          </a:p>
          <a:p>
            <a:r>
              <a:rPr lang="fr-FR" dirty="0"/>
              <a:t>7 ou 8 bits de </a:t>
            </a:r>
            <a:r>
              <a:rPr lang="fr-FR" sz="2200" b="1" dirty="0">
                <a:latin typeface="Courier New" pitchFamily="49" charset="0"/>
              </a:rPr>
              <a:t>données</a:t>
            </a:r>
          </a:p>
          <a:p>
            <a:r>
              <a:rPr lang="fr-FR" dirty="0"/>
              <a:t>1 ou 2 bits de </a:t>
            </a:r>
            <a:r>
              <a:rPr lang="fr-FR" sz="2200" b="1" dirty="0">
                <a:latin typeface="Courier New" pitchFamily="49" charset="0"/>
              </a:rPr>
              <a:t>stop</a:t>
            </a:r>
          </a:p>
          <a:p>
            <a:r>
              <a:rPr lang="fr-FR" dirty="0"/>
              <a:t>1 bit de </a:t>
            </a:r>
            <a:r>
              <a:rPr lang="fr-FR" sz="2200" b="1" dirty="0">
                <a:latin typeface="Courier New" pitchFamily="49" charset="0"/>
              </a:rPr>
              <a:t>contrôle (parité)</a:t>
            </a:r>
          </a:p>
          <a:p>
            <a:endParaRPr lang="fr-FR" sz="2200" b="1" dirty="0">
              <a:latin typeface="Courier New" pitchFamily="49" charset="0"/>
            </a:endParaRPr>
          </a:p>
        </p:txBody>
      </p:sp>
      <p:sp>
        <p:nvSpPr>
          <p:cNvPr id="10" name="ZoneTexte 9"/>
          <p:cNvSpPr txBox="1"/>
          <p:nvPr/>
        </p:nvSpPr>
        <p:spPr>
          <a:xfrm>
            <a:off x="2555776" y="3284984"/>
            <a:ext cx="444352" cy="369332"/>
          </a:xfrm>
          <a:prstGeom prst="rect">
            <a:avLst/>
          </a:prstGeom>
          <a:noFill/>
        </p:spPr>
        <p:txBody>
          <a:bodyPr wrap="square" rtlCol="0">
            <a:spAutoFit/>
          </a:bodyPr>
          <a:lstStyle/>
          <a:p>
            <a:r>
              <a:rPr lang="fr-FR" dirty="0" smtClean="0"/>
              <a:t>D0</a:t>
            </a:r>
            <a:endParaRPr lang="fr-FR" dirty="0"/>
          </a:p>
        </p:txBody>
      </p:sp>
      <p:sp>
        <p:nvSpPr>
          <p:cNvPr id="11" name="ZoneTexte 10"/>
          <p:cNvSpPr txBox="1"/>
          <p:nvPr/>
        </p:nvSpPr>
        <p:spPr>
          <a:xfrm>
            <a:off x="3131840" y="3284984"/>
            <a:ext cx="444352" cy="369332"/>
          </a:xfrm>
          <a:prstGeom prst="rect">
            <a:avLst/>
          </a:prstGeom>
          <a:noFill/>
        </p:spPr>
        <p:txBody>
          <a:bodyPr wrap="none" rtlCol="0">
            <a:spAutoFit/>
          </a:bodyPr>
          <a:lstStyle/>
          <a:p>
            <a:r>
              <a:rPr lang="fr-FR" dirty="0" smtClean="0"/>
              <a:t>D1</a:t>
            </a:r>
            <a:endParaRPr lang="fr-FR" dirty="0"/>
          </a:p>
        </p:txBody>
      </p:sp>
      <p:sp>
        <p:nvSpPr>
          <p:cNvPr id="12" name="ZoneTexte 11"/>
          <p:cNvSpPr txBox="1"/>
          <p:nvPr/>
        </p:nvSpPr>
        <p:spPr>
          <a:xfrm>
            <a:off x="3635896" y="3284984"/>
            <a:ext cx="444352" cy="369332"/>
          </a:xfrm>
          <a:prstGeom prst="rect">
            <a:avLst/>
          </a:prstGeom>
          <a:noFill/>
        </p:spPr>
        <p:txBody>
          <a:bodyPr wrap="none" rtlCol="0">
            <a:spAutoFit/>
          </a:bodyPr>
          <a:lstStyle/>
          <a:p>
            <a:r>
              <a:rPr lang="fr-FR" dirty="0" smtClean="0"/>
              <a:t>D2</a:t>
            </a:r>
            <a:endParaRPr lang="fr-FR" dirty="0"/>
          </a:p>
        </p:txBody>
      </p:sp>
      <p:sp>
        <p:nvSpPr>
          <p:cNvPr id="13" name="ZoneTexte 12"/>
          <p:cNvSpPr txBox="1"/>
          <p:nvPr/>
        </p:nvSpPr>
        <p:spPr>
          <a:xfrm>
            <a:off x="4211960" y="3284984"/>
            <a:ext cx="444352" cy="369332"/>
          </a:xfrm>
          <a:prstGeom prst="rect">
            <a:avLst/>
          </a:prstGeom>
          <a:noFill/>
        </p:spPr>
        <p:txBody>
          <a:bodyPr wrap="none" rtlCol="0">
            <a:spAutoFit/>
          </a:bodyPr>
          <a:lstStyle/>
          <a:p>
            <a:r>
              <a:rPr lang="fr-FR" dirty="0" smtClean="0"/>
              <a:t>D3</a:t>
            </a:r>
            <a:endParaRPr lang="fr-FR" dirty="0"/>
          </a:p>
        </p:txBody>
      </p:sp>
      <p:sp>
        <p:nvSpPr>
          <p:cNvPr id="15" name="ZoneTexte 14"/>
          <p:cNvSpPr txBox="1"/>
          <p:nvPr/>
        </p:nvSpPr>
        <p:spPr>
          <a:xfrm>
            <a:off x="4788024" y="3284984"/>
            <a:ext cx="444352" cy="369332"/>
          </a:xfrm>
          <a:prstGeom prst="rect">
            <a:avLst/>
          </a:prstGeom>
          <a:noFill/>
        </p:spPr>
        <p:txBody>
          <a:bodyPr wrap="none" rtlCol="0">
            <a:spAutoFit/>
          </a:bodyPr>
          <a:lstStyle/>
          <a:p>
            <a:r>
              <a:rPr lang="fr-FR" dirty="0" smtClean="0"/>
              <a:t>D4</a:t>
            </a:r>
            <a:endParaRPr lang="fr-FR" dirty="0"/>
          </a:p>
        </p:txBody>
      </p:sp>
      <p:sp>
        <p:nvSpPr>
          <p:cNvPr id="16" name="ZoneTexte 15"/>
          <p:cNvSpPr txBox="1"/>
          <p:nvPr/>
        </p:nvSpPr>
        <p:spPr>
          <a:xfrm>
            <a:off x="5292080" y="3284984"/>
            <a:ext cx="444352" cy="369332"/>
          </a:xfrm>
          <a:prstGeom prst="rect">
            <a:avLst/>
          </a:prstGeom>
          <a:noFill/>
        </p:spPr>
        <p:txBody>
          <a:bodyPr wrap="none" rtlCol="0">
            <a:spAutoFit/>
          </a:bodyPr>
          <a:lstStyle/>
          <a:p>
            <a:r>
              <a:rPr lang="fr-FR" dirty="0" smtClean="0"/>
              <a:t>D5</a:t>
            </a:r>
            <a:endParaRPr lang="fr-FR" dirty="0"/>
          </a:p>
        </p:txBody>
      </p:sp>
      <p:sp>
        <p:nvSpPr>
          <p:cNvPr id="17" name="ZoneTexte 16"/>
          <p:cNvSpPr txBox="1"/>
          <p:nvPr/>
        </p:nvSpPr>
        <p:spPr>
          <a:xfrm>
            <a:off x="5868144" y="3284984"/>
            <a:ext cx="444352" cy="369332"/>
          </a:xfrm>
          <a:prstGeom prst="rect">
            <a:avLst/>
          </a:prstGeom>
          <a:noFill/>
        </p:spPr>
        <p:txBody>
          <a:bodyPr wrap="none" rtlCol="0">
            <a:spAutoFit/>
          </a:bodyPr>
          <a:lstStyle/>
          <a:p>
            <a:r>
              <a:rPr lang="fr-FR" dirty="0" smtClean="0"/>
              <a:t>D6</a:t>
            </a:r>
            <a:endParaRPr lang="fr-FR" dirty="0"/>
          </a:p>
        </p:txBody>
      </p:sp>
      <p:sp>
        <p:nvSpPr>
          <p:cNvPr id="18" name="ZoneTexte 17"/>
          <p:cNvSpPr txBox="1"/>
          <p:nvPr/>
        </p:nvSpPr>
        <p:spPr>
          <a:xfrm>
            <a:off x="6859979" y="3306470"/>
            <a:ext cx="2032501" cy="338554"/>
          </a:xfrm>
          <a:prstGeom prst="rect">
            <a:avLst/>
          </a:prstGeom>
          <a:noFill/>
        </p:spPr>
        <p:txBody>
          <a:bodyPr wrap="square" rtlCol="0">
            <a:spAutoFit/>
          </a:bodyPr>
          <a:lstStyle/>
          <a:p>
            <a:r>
              <a:rPr lang="fr-FR" sz="1600" dirty="0" err="1" smtClean="0"/>
              <a:t>Parity</a:t>
            </a:r>
            <a:r>
              <a:rPr lang="fr-FR" sz="1600" dirty="0" smtClean="0"/>
              <a:t>   Stop    Repos</a:t>
            </a:r>
            <a:endParaRPr lang="fr-FR" sz="1600" dirty="0"/>
          </a:p>
        </p:txBody>
      </p:sp>
      <p:sp>
        <p:nvSpPr>
          <p:cNvPr id="21" name="ZoneTexte 20"/>
          <p:cNvSpPr txBox="1"/>
          <p:nvPr/>
        </p:nvSpPr>
        <p:spPr>
          <a:xfrm>
            <a:off x="6444208" y="3284984"/>
            <a:ext cx="444352" cy="369332"/>
          </a:xfrm>
          <a:prstGeom prst="rect">
            <a:avLst/>
          </a:prstGeom>
          <a:noFill/>
        </p:spPr>
        <p:txBody>
          <a:bodyPr wrap="none" rtlCol="0">
            <a:spAutoFit/>
          </a:bodyPr>
          <a:lstStyle/>
          <a:p>
            <a:r>
              <a:rPr lang="fr-FR" dirty="0" smtClean="0"/>
              <a:t>D7</a:t>
            </a:r>
            <a:endParaRPr lang="fr-FR" dirty="0"/>
          </a:p>
        </p:txBody>
      </p:sp>
      <p:sp>
        <p:nvSpPr>
          <p:cNvPr id="22" name="ZoneTexte 21"/>
          <p:cNvSpPr txBox="1"/>
          <p:nvPr/>
        </p:nvSpPr>
        <p:spPr>
          <a:xfrm>
            <a:off x="1259632" y="3284984"/>
            <a:ext cx="1368152" cy="338554"/>
          </a:xfrm>
          <a:prstGeom prst="rect">
            <a:avLst/>
          </a:prstGeom>
          <a:noFill/>
        </p:spPr>
        <p:txBody>
          <a:bodyPr wrap="square" rtlCol="0">
            <a:spAutoFit/>
          </a:bodyPr>
          <a:lstStyle/>
          <a:p>
            <a:r>
              <a:rPr lang="fr-FR" sz="1600" dirty="0" smtClean="0"/>
              <a:t>Repos    Start</a:t>
            </a:r>
            <a:endParaRPr lang="fr-FR" sz="1600"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3293209"/>
          </a:xfrm>
          <a:prstGeom prst="rect">
            <a:avLst/>
          </a:prstGeom>
        </p:spPr>
        <p:txBody>
          <a:bodyPr wrap="square">
            <a:spAutoFit/>
          </a:bodyPr>
          <a:lstStyle/>
          <a:p>
            <a:r>
              <a:rPr lang="fr-FR" sz="2400" dirty="0" smtClean="0"/>
              <a:t>Initiation à la pédagogie de projet</a:t>
            </a:r>
          </a:p>
          <a:p>
            <a:endParaRPr lang="fr-FR" sz="2400" dirty="0" smtClean="0"/>
          </a:p>
          <a:p>
            <a:pPr algn="ctr"/>
            <a:endParaRPr lang="fr-FR" sz="4000" dirty="0" smtClean="0"/>
          </a:p>
          <a:p>
            <a:pPr algn="ctr"/>
            <a:endParaRPr lang="fr-FR" sz="4000" dirty="0" smtClean="0"/>
          </a:p>
          <a:p>
            <a:pPr algn="ctr"/>
            <a:r>
              <a:rPr lang="fr-FR" sz="4000" dirty="0" smtClean="0"/>
              <a:t>1- Qu’est-ce qu’un projet ?</a:t>
            </a:r>
          </a:p>
          <a:p>
            <a:pPr algn="ctr"/>
            <a:endParaRPr lang="fr-FR" sz="4000" dirty="0"/>
          </a:p>
        </p:txBody>
      </p:sp>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4219553" cy="1200329"/>
          </a:xfrm>
          <a:prstGeom prst="rect">
            <a:avLst/>
          </a:prstGeom>
        </p:spPr>
        <p:txBody>
          <a:bodyPr wrap="none">
            <a:spAutoFit/>
          </a:bodyPr>
          <a:lstStyle/>
          <a:p>
            <a:r>
              <a:rPr lang="fr-FR" sz="2400" dirty="0" smtClean="0"/>
              <a:t>Initiation aux réseaux</a:t>
            </a:r>
          </a:p>
          <a:p>
            <a:endParaRPr lang="fr-FR" sz="2400" dirty="0" smtClean="0"/>
          </a:p>
          <a:p>
            <a:r>
              <a:rPr lang="fr-FR" sz="2400" dirty="0" smtClean="0"/>
              <a:t>2- Connexion des périphériques </a:t>
            </a:r>
            <a:endParaRPr lang="fr-FR" sz="2400" dirty="0"/>
          </a:p>
        </p:txBody>
      </p:sp>
      <p:sp>
        <p:nvSpPr>
          <p:cNvPr id="7" name="Rectangle 6"/>
          <p:cNvSpPr/>
          <p:nvPr/>
        </p:nvSpPr>
        <p:spPr>
          <a:xfrm>
            <a:off x="251520" y="2132856"/>
            <a:ext cx="6840760" cy="400110"/>
          </a:xfrm>
          <a:prstGeom prst="rect">
            <a:avLst/>
          </a:prstGeom>
        </p:spPr>
        <p:txBody>
          <a:bodyPr wrap="square">
            <a:spAutoFit/>
          </a:bodyPr>
          <a:lstStyle/>
          <a:p>
            <a:r>
              <a:rPr lang="fr-FR" sz="2000" b="1" dirty="0" smtClean="0"/>
              <a:t>Mode de transmission : Liaison série asynchrone  </a:t>
            </a:r>
          </a:p>
        </p:txBody>
      </p:sp>
      <p:sp>
        <p:nvSpPr>
          <p:cNvPr id="10" name="Rectangle 135"/>
          <p:cNvSpPr>
            <a:spLocks noChangeArrowheads="1"/>
          </p:cNvSpPr>
          <p:nvPr/>
        </p:nvSpPr>
        <p:spPr bwMode="auto">
          <a:xfrm>
            <a:off x="2667000" y="4267200"/>
            <a:ext cx="3657600" cy="762000"/>
          </a:xfrm>
          <a:prstGeom prst="rect">
            <a:avLst/>
          </a:prstGeom>
          <a:solidFill>
            <a:srgbClr val="C0C0C0"/>
          </a:solidFill>
          <a:ln w="9525">
            <a:noFill/>
            <a:miter lim="800000"/>
            <a:headEnd/>
            <a:tailEnd/>
          </a:ln>
          <a:effectLst/>
        </p:spPr>
        <p:txBody>
          <a:bodyPr wrap="none" anchor="ctr"/>
          <a:lstStyle/>
          <a:p>
            <a:endParaRPr lang="fr-FR"/>
          </a:p>
        </p:txBody>
      </p:sp>
      <p:sp>
        <p:nvSpPr>
          <p:cNvPr id="11" name="Line 9"/>
          <p:cNvSpPr>
            <a:spLocks noChangeShapeType="1"/>
          </p:cNvSpPr>
          <p:nvPr/>
        </p:nvSpPr>
        <p:spPr bwMode="auto">
          <a:xfrm flipV="1">
            <a:off x="1295400" y="3521075"/>
            <a:ext cx="0" cy="1524000"/>
          </a:xfrm>
          <a:prstGeom prst="line">
            <a:avLst/>
          </a:prstGeom>
          <a:noFill/>
          <a:ln w="9525">
            <a:solidFill>
              <a:schemeClr val="tx1"/>
            </a:solidFill>
            <a:round/>
            <a:headEnd/>
            <a:tailEnd type="triangle" w="med" len="med"/>
          </a:ln>
          <a:effectLst/>
        </p:spPr>
        <p:txBody>
          <a:bodyPr/>
          <a:lstStyle/>
          <a:p>
            <a:endParaRPr lang="fr-FR"/>
          </a:p>
        </p:txBody>
      </p:sp>
      <p:sp>
        <p:nvSpPr>
          <p:cNvPr id="12" name="Line 10"/>
          <p:cNvSpPr>
            <a:spLocks noChangeShapeType="1"/>
          </p:cNvSpPr>
          <p:nvPr/>
        </p:nvSpPr>
        <p:spPr bwMode="auto">
          <a:xfrm>
            <a:off x="1295400" y="5029200"/>
            <a:ext cx="7391400" cy="0"/>
          </a:xfrm>
          <a:prstGeom prst="line">
            <a:avLst/>
          </a:prstGeom>
          <a:noFill/>
          <a:ln w="9525">
            <a:solidFill>
              <a:schemeClr val="tx1"/>
            </a:solidFill>
            <a:round/>
            <a:headEnd/>
            <a:tailEnd type="triangle" w="med" len="med"/>
          </a:ln>
          <a:effectLst/>
        </p:spPr>
        <p:txBody>
          <a:bodyPr/>
          <a:lstStyle/>
          <a:p>
            <a:endParaRPr lang="fr-FR"/>
          </a:p>
        </p:txBody>
      </p:sp>
      <p:sp>
        <p:nvSpPr>
          <p:cNvPr id="13" name="Line 11"/>
          <p:cNvSpPr>
            <a:spLocks noChangeShapeType="1"/>
          </p:cNvSpPr>
          <p:nvPr/>
        </p:nvSpPr>
        <p:spPr bwMode="auto">
          <a:xfrm>
            <a:off x="1295400" y="4283075"/>
            <a:ext cx="914400" cy="0"/>
          </a:xfrm>
          <a:prstGeom prst="line">
            <a:avLst/>
          </a:prstGeom>
          <a:noFill/>
          <a:ln w="19050">
            <a:solidFill>
              <a:schemeClr val="tx1"/>
            </a:solidFill>
            <a:round/>
            <a:headEnd/>
            <a:tailEnd/>
          </a:ln>
          <a:effectLst/>
        </p:spPr>
        <p:txBody>
          <a:bodyPr/>
          <a:lstStyle/>
          <a:p>
            <a:endParaRPr lang="fr-FR"/>
          </a:p>
        </p:txBody>
      </p:sp>
      <p:sp>
        <p:nvSpPr>
          <p:cNvPr id="14" name="Line 12"/>
          <p:cNvSpPr>
            <a:spLocks noChangeShapeType="1"/>
          </p:cNvSpPr>
          <p:nvPr/>
        </p:nvSpPr>
        <p:spPr bwMode="auto">
          <a:xfrm>
            <a:off x="1752600" y="3521075"/>
            <a:ext cx="0" cy="2362200"/>
          </a:xfrm>
          <a:prstGeom prst="line">
            <a:avLst/>
          </a:prstGeom>
          <a:noFill/>
          <a:ln w="9525">
            <a:solidFill>
              <a:schemeClr val="tx1"/>
            </a:solidFill>
            <a:prstDash val="dash"/>
            <a:round/>
            <a:headEnd/>
            <a:tailEnd/>
          </a:ln>
          <a:effectLst/>
        </p:spPr>
        <p:txBody>
          <a:bodyPr/>
          <a:lstStyle/>
          <a:p>
            <a:endParaRPr lang="fr-FR"/>
          </a:p>
        </p:txBody>
      </p:sp>
      <p:sp>
        <p:nvSpPr>
          <p:cNvPr id="15" name="Line 16"/>
          <p:cNvSpPr>
            <a:spLocks noChangeShapeType="1"/>
          </p:cNvSpPr>
          <p:nvPr/>
        </p:nvSpPr>
        <p:spPr bwMode="auto">
          <a:xfrm flipV="1">
            <a:off x="1295400" y="5426075"/>
            <a:ext cx="0" cy="1143000"/>
          </a:xfrm>
          <a:prstGeom prst="line">
            <a:avLst/>
          </a:prstGeom>
          <a:noFill/>
          <a:ln w="9525">
            <a:solidFill>
              <a:schemeClr val="tx1"/>
            </a:solidFill>
            <a:round/>
            <a:headEnd/>
            <a:tailEnd type="triangle" w="med" len="med"/>
          </a:ln>
          <a:effectLst/>
        </p:spPr>
        <p:txBody>
          <a:bodyPr/>
          <a:lstStyle/>
          <a:p>
            <a:endParaRPr lang="fr-FR"/>
          </a:p>
        </p:txBody>
      </p:sp>
      <p:sp>
        <p:nvSpPr>
          <p:cNvPr id="16" name="Line 17"/>
          <p:cNvSpPr>
            <a:spLocks noChangeShapeType="1"/>
          </p:cNvSpPr>
          <p:nvPr/>
        </p:nvSpPr>
        <p:spPr bwMode="auto">
          <a:xfrm>
            <a:off x="1295400" y="6569075"/>
            <a:ext cx="7467600" cy="0"/>
          </a:xfrm>
          <a:prstGeom prst="line">
            <a:avLst/>
          </a:prstGeom>
          <a:noFill/>
          <a:ln w="9525">
            <a:solidFill>
              <a:schemeClr val="tx1"/>
            </a:solidFill>
            <a:round/>
            <a:headEnd/>
            <a:tailEnd type="triangle" w="med" len="med"/>
          </a:ln>
          <a:effectLst/>
        </p:spPr>
        <p:txBody>
          <a:bodyPr/>
          <a:lstStyle/>
          <a:p>
            <a:endParaRPr lang="fr-FR"/>
          </a:p>
        </p:txBody>
      </p:sp>
      <p:grpSp>
        <p:nvGrpSpPr>
          <p:cNvPr id="2" name="Group 27"/>
          <p:cNvGrpSpPr>
            <a:grpSpLocks/>
          </p:cNvGrpSpPr>
          <p:nvPr/>
        </p:nvGrpSpPr>
        <p:grpSpPr bwMode="auto">
          <a:xfrm>
            <a:off x="1295400" y="5883275"/>
            <a:ext cx="457200" cy="685800"/>
            <a:chOff x="816" y="3648"/>
            <a:chExt cx="288" cy="432"/>
          </a:xfrm>
        </p:grpSpPr>
        <p:sp>
          <p:nvSpPr>
            <p:cNvPr id="18" name="Line 23"/>
            <p:cNvSpPr>
              <a:spLocks noChangeShapeType="1"/>
            </p:cNvSpPr>
            <p:nvPr/>
          </p:nvSpPr>
          <p:spPr bwMode="auto">
            <a:xfrm>
              <a:off x="816" y="3648"/>
              <a:ext cx="144" cy="0"/>
            </a:xfrm>
            <a:prstGeom prst="line">
              <a:avLst/>
            </a:prstGeom>
            <a:noFill/>
            <a:ln w="9525">
              <a:solidFill>
                <a:schemeClr val="tx1"/>
              </a:solidFill>
              <a:round/>
              <a:headEnd/>
              <a:tailEnd/>
            </a:ln>
            <a:effectLst/>
          </p:spPr>
          <p:txBody>
            <a:bodyPr/>
            <a:lstStyle/>
            <a:p>
              <a:endParaRPr lang="fr-FR"/>
            </a:p>
          </p:txBody>
        </p:sp>
        <p:sp>
          <p:nvSpPr>
            <p:cNvPr id="19" name="Line 24"/>
            <p:cNvSpPr>
              <a:spLocks noChangeShapeType="1"/>
            </p:cNvSpPr>
            <p:nvPr/>
          </p:nvSpPr>
          <p:spPr bwMode="auto">
            <a:xfrm>
              <a:off x="960" y="3648"/>
              <a:ext cx="0" cy="432"/>
            </a:xfrm>
            <a:prstGeom prst="line">
              <a:avLst/>
            </a:prstGeom>
            <a:noFill/>
            <a:ln w="9525">
              <a:solidFill>
                <a:schemeClr val="tx1"/>
              </a:solidFill>
              <a:round/>
              <a:headEnd/>
              <a:tailEnd/>
            </a:ln>
            <a:effectLst/>
          </p:spPr>
          <p:txBody>
            <a:bodyPr/>
            <a:lstStyle/>
            <a:p>
              <a:endParaRPr lang="fr-FR"/>
            </a:p>
          </p:txBody>
        </p:sp>
        <p:sp>
          <p:nvSpPr>
            <p:cNvPr id="20" name="Line 25"/>
            <p:cNvSpPr>
              <a:spLocks noChangeShapeType="1"/>
            </p:cNvSpPr>
            <p:nvPr/>
          </p:nvSpPr>
          <p:spPr bwMode="auto">
            <a:xfrm>
              <a:off x="960" y="4080"/>
              <a:ext cx="144" cy="0"/>
            </a:xfrm>
            <a:prstGeom prst="line">
              <a:avLst/>
            </a:prstGeom>
            <a:noFill/>
            <a:ln w="9525">
              <a:solidFill>
                <a:schemeClr val="tx1"/>
              </a:solidFill>
              <a:round/>
              <a:headEnd/>
              <a:tailEnd/>
            </a:ln>
            <a:effectLst/>
          </p:spPr>
          <p:txBody>
            <a:bodyPr/>
            <a:lstStyle/>
            <a:p>
              <a:endParaRPr lang="fr-FR"/>
            </a:p>
          </p:txBody>
        </p:sp>
        <p:sp>
          <p:nvSpPr>
            <p:cNvPr id="21" name="Line 26"/>
            <p:cNvSpPr>
              <a:spLocks noChangeShapeType="1"/>
            </p:cNvSpPr>
            <p:nvPr/>
          </p:nvSpPr>
          <p:spPr bwMode="auto">
            <a:xfrm>
              <a:off x="1104" y="3648"/>
              <a:ext cx="0" cy="432"/>
            </a:xfrm>
            <a:prstGeom prst="line">
              <a:avLst/>
            </a:prstGeom>
            <a:noFill/>
            <a:ln w="9525">
              <a:solidFill>
                <a:schemeClr val="tx1"/>
              </a:solidFill>
              <a:round/>
              <a:headEnd/>
              <a:tailEnd/>
            </a:ln>
            <a:effectLst/>
          </p:spPr>
          <p:txBody>
            <a:bodyPr/>
            <a:lstStyle/>
            <a:p>
              <a:endParaRPr lang="fr-FR"/>
            </a:p>
          </p:txBody>
        </p:sp>
      </p:grpSp>
      <p:grpSp>
        <p:nvGrpSpPr>
          <p:cNvPr id="3" name="Group 28"/>
          <p:cNvGrpSpPr>
            <a:grpSpLocks/>
          </p:cNvGrpSpPr>
          <p:nvPr/>
        </p:nvGrpSpPr>
        <p:grpSpPr bwMode="auto">
          <a:xfrm>
            <a:off x="1752600" y="5883275"/>
            <a:ext cx="457200" cy="685800"/>
            <a:chOff x="816" y="3648"/>
            <a:chExt cx="288" cy="432"/>
          </a:xfrm>
        </p:grpSpPr>
        <p:sp>
          <p:nvSpPr>
            <p:cNvPr id="23" name="Line 29"/>
            <p:cNvSpPr>
              <a:spLocks noChangeShapeType="1"/>
            </p:cNvSpPr>
            <p:nvPr/>
          </p:nvSpPr>
          <p:spPr bwMode="auto">
            <a:xfrm>
              <a:off x="816" y="3648"/>
              <a:ext cx="144" cy="0"/>
            </a:xfrm>
            <a:prstGeom prst="line">
              <a:avLst/>
            </a:prstGeom>
            <a:noFill/>
            <a:ln w="9525">
              <a:solidFill>
                <a:schemeClr val="tx1"/>
              </a:solidFill>
              <a:round/>
              <a:headEnd/>
              <a:tailEnd/>
            </a:ln>
            <a:effectLst/>
          </p:spPr>
          <p:txBody>
            <a:bodyPr/>
            <a:lstStyle/>
            <a:p>
              <a:endParaRPr lang="fr-FR"/>
            </a:p>
          </p:txBody>
        </p:sp>
        <p:sp>
          <p:nvSpPr>
            <p:cNvPr id="24" name="Line 30"/>
            <p:cNvSpPr>
              <a:spLocks noChangeShapeType="1"/>
            </p:cNvSpPr>
            <p:nvPr/>
          </p:nvSpPr>
          <p:spPr bwMode="auto">
            <a:xfrm>
              <a:off x="960" y="3648"/>
              <a:ext cx="0" cy="432"/>
            </a:xfrm>
            <a:prstGeom prst="line">
              <a:avLst/>
            </a:prstGeom>
            <a:noFill/>
            <a:ln w="9525">
              <a:solidFill>
                <a:schemeClr val="tx1"/>
              </a:solidFill>
              <a:round/>
              <a:headEnd/>
              <a:tailEnd/>
            </a:ln>
            <a:effectLst/>
          </p:spPr>
          <p:txBody>
            <a:bodyPr/>
            <a:lstStyle/>
            <a:p>
              <a:endParaRPr lang="fr-FR"/>
            </a:p>
          </p:txBody>
        </p:sp>
        <p:sp>
          <p:nvSpPr>
            <p:cNvPr id="25" name="Line 31"/>
            <p:cNvSpPr>
              <a:spLocks noChangeShapeType="1"/>
            </p:cNvSpPr>
            <p:nvPr/>
          </p:nvSpPr>
          <p:spPr bwMode="auto">
            <a:xfrm>
              <a:off x="960" y="4080"/>
              <a:ext cx="144" cy="0"/>
            </a:xfrm>
            <a:prstGeom prst="line">
              <a:avLst/>
            </a:prstGeom>
            <a:noFill/>
            <a:ln w="9525">
              <a:solidFill>
                <a:schemeClr val="tx1"/>
              </a:solidFill>
              <a:round/>
              <a:headEnd/>
              <a:tailEnd/>
            </a:ln>
            <a:effectLst/>
          </p:spPr>
          <p:txBody>
            <a:bodyPr/>
            <a:lstStyle/>
            <a:p>
              <a:endParaRPr lang="fr-FR"/>
            </a:p>
          </p:txBody>
        </p:sp>
        <p:sp>
          <p:nvSpPr>
            <p:cNvPr id="26" name="Line 32"/>
            <p:cNvSpPr>
              <a:spLocks noChangeShapeType="1"/>
            </p:cNvSpPr>
            <p:nvPr/>
          </p:nvSpPr>
          <p:spPr bwMode="auto">
            <a:xfrm>
              <a:off x="1104" y="3648"/>
              <a:ext cx="0" cy="432"/>
            </a:xfrm>
            <a:prstGeom prst="line">
              <a:avLst/>
            </a:prstGeom>
            <a:noFill/>
            <a:ln w="9525">
              <a:solidFill>
                <a:schemeClr val="tx1"/>
              </a:solidFill>
              <a:round/>
              <a:headEnd/>
              <a:tailEnd/>
            </a:ln>
            <a:effectLst/>
          </p:spPr>
          <p:txBody>
            <a:bodyPr/>
            <a:lstStyle/>
            <a:p>
              <a:endParaRPr lang="fr-FR"/>
            </a:p>
          </p:txBody>
        </p:sp>
      </p:grpSp>
      <p:grpSp>
        <p:nvGrpSpPr>
          <p:cNvPr id="6" name="Group 33"/>
          <p:cNvGrpSpPr>
            <a:grpSpLocks/>
          </p:cNvGrpSpPr>
          <p:nvPr/>
        </p:nvGrpSpPr>
        <p:grpSpPr bwMode="auto">
          <a:xfrm>
            <a:off x="2209800" y="5883275"/>
            <a:ext cx="457200" cy="685800"/>
            <a:chOff x="816" y="3648"/>
            <a:chExt cx="288" cy="432"/>
          </a:xfrm>
        </p:grpSpPr>
        <p:sp>
          <p:nvSpPr>
            <p:cNvPr id="28" name="Line 34"/>
            <p:cNvSpPr>
              <a:spLocks noChangeShapeType="1"/>
            </p:cNvSpPr>
            <p:nvPr/>
          </p:nvSpPr>
          <p:spPr bwMode="auto">
            <a:xfrm>
              <a:off x="816" y="3648"/>
              <a:ext cx="144" cy="0"/>
            </a:xfrm>
            <a:prstGeom prst="line">
              <a:avLst/>
            </a:prstGeom>
            <a:noFill/>
            <a:ln w="9525">
              <a:solidFill>
                <a:schemeClr val="tx1"/>
              </a:solidFill>
              <a:round/>
              <a:headEnd/>
              <a:tailEnd/>
            </a:ln>
            <a:effectLst/>
          </p:spPr>
          <p:txBody>
            <a:bodyPr/>
            <a:lstStyle/>
            <a:p>
              <a:endParaRPr lang="fr-FR"/>
            </a:p>
          </p:txBody>
        </p:sp>
        <p:sp>
          <p:nvSpPr>
            <p:cNvPr id="29" name="Line 35"/>
            <p:cNvSpPr>
              <a:spLocks noChangeShapeType="1"/>
            </p:cNvSpPr>
            <p:nvPr/>
          </p:nvSpPr>
          <p:spPr bwMode="auto">
            <a:xfrm>
              <a:off x="960" y="3648"/>
              <a:ext cx="0" cy="432"/>
            </a:xfrm>
            <a:prstGeom prst="line">
              <a:avLst/>
            </a:prstGeom>
            <a:noFill/>
            <a:ln w="9525">
              <a:solidFill>
                <a:schemeClr val="tx1"/>
              </a:solidFill>
              <a:round/>
              <a:headEnd/>
              <a:tailEnd/>
            </a:ln>
            <a:effectLst/>
          </p:spPr>
          <p:txBody>
            <a:bodyPr/>
            <a:lstStyle/>
            <a:p>
              <a:endParaRPr lang="fr-FR"/>
            </a:p>
          </p:txBody>
        </p:sp>
        <p:sp>
          <p:nvSpPr>
            <p:cNvPr id="30" name="Line 36"/>
            <p:cNvSpPr>
              <a:spLocks noChangeShapeType="1"/>
            </p:cNvSpPr>
            <p:nvPr/>
          </p:nvSpPr>
          <p:spPr bwMode="auto">
            <a:xfrm>
              <a:off x="960" y="4080"/>
              <a:ext cx="144" cy="0"/>
            </a:xfrm>
            <a:prstGeom prst="line">
              <a:avLst/>
            </a:prstGeom>
            <a:noFill/>
            <a:ln w="9525">
              <a:solidFill>
                <a:schemeClr val="tx1"/>
              </a:solidFill>
              <a:round/>
              <a:headEnd/>
              <a:tailEnd/>
            </a:ln>
            <a:effectLst/>
          </p:spPr>
          <p:txBody>
            <a:bodyPr/>
            <a:lstStyle/>
            <a:p>
              <a:endParaRPr lang="fr-FR"/>
            </a:p>
          </p:txBody>
        </p:sp>
        <p:sp>
          <p:nvSpPr>
            <p:cNvPr id="31" name="Line 37"/>
            <p:cNvSpPr>
              <a:spLocks noChangeShapeType="1"/>
            </p:cNvSpPr>
            <p:nvPr/>
          </p:nvSpPr>
          <p:spPr bwMode="auto">
            <a:xfrm>
              <a:off x="1104" y="3648"/>
              <a:ext cx="0" cy="432"/>
            </a:xfrm>
            <a:prstGeom prst="line">
              <a:avLst/>
            </a:prstGeom>
            <a:noFill/>
            <a:ln w="9525">
              <a:solidFill>
                <a:schemeClr val="tx1"/>
              </a:solidFill>
              <a:round/>
              <a:headEnd/>
              <a:tailEnd/>
            </a:ln>
            <a:effectLst/>
          </p:spPr>
          <p:txBody>
            <a:bodyPr/>
            <a:lstStyle/>
            <a:p>
              <a:endParaRPr lang="fr-FR"/>
            </a:p>
          </p:txBody>
        </p:sp>
      </p:grpSp>
      <p:grpSp>
        <p:nvGrpSpPr>
          <p:cNvPr id="8" name="Group 38"/>
          <p:cNvGrpSpPr>
            <a:grpSpLocks/>
          </p:cNvGrpSpPr>
          <p:nvPr/>
        </p:nvGrpSpPr>
        <p:grpSpPr bwMode="auto">
          <a:xfrm>
            <a:off x="2667000" y="5883275"/>
            <a:ext cx="457200" cy="685800"/>
            <a:chOff x="816" y="3648"/>
            <a:chExt cx="288" cy="432"/>
          </a:xfrm>
        </p:grpSpPr>
        <p:sp>
          <p:nvSpPr>
            <p:cNvPr id="33" name="Line 39"/>
            <p:cNvSpPr>
              <a:spLocks noChangeShapeType="1"/>
            </p:cNvSpPr>
            <p:nvPr/>
          </p:nvSpPr>
          <p:spPr bwMode="auto">
            <a:xfrm>
              <a:off x="816" y="3648"/>
              <a:ext cx="144" cy="0"/>
            </a:xfrm>
            <a:prstGeom prst="line">
              <a:avLst/>
            </a:prstGeom>
            <a:noFill/>
            <a:ln w="9525">
              <a:solidFill>
                <a:schemeClr val="tx1"/>
              </a:solidFill>
              <a:round/>
              <a:headEnd/>
              <a:tailEnd/>
            </a:ln>
            <a:effectLst/>
          </p:spPr>
          <p:txBody>
            <a:bodyPr/>
            <a:lstStyle/>
            <a:p>
              <a:endParaRPr lang="fr-FR"/>
            </a:p>
          </p:txBody>
        </p:sp>
        <p:sp>
          <p:nvSpPr>
            <p:cNvPr id="34" name="Line 40"/>
            <p:cNvSpPr>
              <a:spLocks noChangeShapeType="1"/>
            </p:cNvSpPr>
            <p:nvPr/>
          </p:nvSpPr>
          <p:spPr bwMode="auto">
            <a:xfrm>
              <a:off x="960" y="3648"/>
              <a:ext cx="0" cy="432"/>
            </a:xfrm>
            <a:prstGeom prst="line">
              <a:avLst/>
            </a:prstGeom>
            <a:noFill/>
            <a:ln w="9525">
              <a:solidFill>
                <a:schemeClr val="tx1"/>
              </a:solidFill>
              <a:round/>
              <a:headEnd/>
              <a:tailEnd/>
            </a:ln>
            <a:effectLst/>
          </p:spPr>
          <p:txBody>
            <a:bodyPr/>
            <a:lstStyle/>
            <a:p>
              <a:endParaRPr lang="fr-FR"/>
            </a:p>
          </p:txBody>
        </p:sp>
        <p:sp>
          <p:nvSpPr>
            <p:cNvPr id="35" name="Line 41"/>
            <p:cNvSpPr>
              <a:spLocks noChangeShapeType="1"/>
            </p:cNvSpPr>
            <p:nvPr/>
          </p:nvSpPr>
          <p:spPr bwMode="auto">
            <a:xfrm>
              <a:off x="960" y="4080"/>
              <a:ext cx="144" cy="0"/>
            </a:xfrm>
            <a:prstGeom prst="line">
              <a:avLst/>
            </a:prstGeom>
            <a:noFill/>
            <a:ln w="9525">
              <a:solidFill>
                <a:schemeClr val="tx1"/>
              </a:solidFill>
              <a:round/>
              <a:headEnd/>
              <a:tailEnd/>
            </a:ln>
            <a:effectLst/>
          </p:spPr>
          <p:txBody>
            <a:bodyPr/>
            <a:lstStyle/>
            <a:p>
              <a:endParaRPr lang="fr-FR"/>
            </a:p>
          </p:txBody>
        </p:sp>
        <p:sp>
          <p:nvSpPr>
            <p:cNvPr id="36" name="Line 42"/>
            <p:cNvSpPr>
              <a:spLocks noChangeShapeType="1"/>
            </p:cNvSpPr>
            <p:nvPr/>
          </p:nvSpPr>
          <p:spPr bwMode="auto">
            <a:xfrm>
              <a:off x="1104" y="3648"/>
              <a:ext cx="0" cy="432"/>
            </a:xfrm>
            <a:prstGeom prst="line">
              <a:avLst/>
            </a:prstGeom>
            <a:noFill/>
            <a:ln w="9525">
              <a:solidFill>
                <a:schemeClr val="tx1"/>
              </a:solidFill>
              <a:round/>
              <a:headEnd/>
              <a:tailEnd/>
            </a:ln>
            <a:effectLst/>
          </p:spPr>
          <p:txBody>
            <a:bodyPr/>
            <a:lstStyle/>
            <a:p>
              <a:endParaRPr lang="fr-FR"/>
            </a:p>
          </p:txBody>
        </p:sp>
      </p:grpSp>
      <p:grpSp>
        <p:nvGrpSpPr>
          <p:cNvPr id="9" name="Group 43"/>
          <p:cNvGrpSpPr>
            <a:grpSpLocks/>
          </p:cNvGrpSpPr>
          <p:nvPr/>
        </p:nvGrpSpPr>
        <p:grpSpPr bwMode="auto">
          <a:xfrm>
            <a:off x="3124200" y="5883275"/>
            <a:ext cx="457200" cy="685800"/>
            <a:chOff x="816" y="3648"/>
            <a:chExt cx="288" cy="432"/>
          </a:xfrm>
        </p:grpSpPr>
        <p:sp>
          <p:nvSpPr>
            <p:cNvPr id="38" name="Line 44"/>
            <p:cNvSpPr>
              <a:spLocks noChangeShapeType="1"/>
            </p:cNvSpPr>
            <p:nvPr/>
          </p:nvSpPr>
          <p:spPr bwMode="auto">
            <a:xfrm>
              <a:off x="816" y="3648"/>
              <a:ext cx="144" cy="0"/>
            </a:xfrm>
            <a:prstGeom prst="line">
              <a:avLst/>
            </a:prstGeom>
            <a:noFill/>
            <a:ln w="9525">
              <a:solidFill>
                <a:schemeClr val="tx1"/>
              </a:solidFill>
              <a:round/>
              <a:headEnd/>
              <a:tailEnd/>
            </a:ln>
            <a:effectLst/>
          </p:spPr>
          <p:txBody>
            <a:bodyPr/>
            <a:lstStyle/>
            <a:p>
              <a:endParaRPr lang="fr-FR"/>
            </a:p>
          </p:txBody>
        </p:sp>
        <p:sp>
          <p:nvSpPr>
            <p:cNvPr id="39" name="Line 45"/>
            <p:cNvSpPr>
              <a:spLocks noChangeShapeType="1"/>
            </p:cNvSpPr>
            <p:nvPr/>
          </p:nvSpPr>
          <p:spPr bwMode="auto">
            <a:xfrm>
              <a:off x="960" y="3648"/>
              <a:ext cx="0" cy="432"/>
            </a:xfrm>
            <a:prstGeom prst="line">
              <a:avLst/>
            </a:prstGeom>
            <a:noFill/>
            <a:ln w="9525">
              <a:solidFill>
                <a:schemeClr val="tx1"/>
              </a:solidFill>
              <a:round/>
              <a:headEnd/>
              <a:tailEnd/>
            </a:ln>
            <a:effectLst/>
          </p:spPr>
          <p:txBody>
            <a:bodyPr/>
            <a:lstStyle/>
            <a:p>
              <a:endParaRPr lang="fr-FR"/>
            </a:p>
          </p:txBody>
        </p:sp>
        <p:sp>
          <p:nvSpPr>
            <p:cNvPr id="40" name="Line 46"/>
            <p:cNvSpPr>
              <a:spLocks noChangeShapeType="1"/>
            </p:cNvSpPr>
            <p:nvPr/>
          </p:nvSpPr>
          <p:spPr bwMode="auto">
            <a:xfrm>
              <a:off x="960" y="4080"/>
              <a:ext cx="144" cy="0"/>
            </a:xfrm>
            <a:prstGeom prst="line">
              <a:avLst/>
            </a:prstGeom>
            <a:noFill/>
            <a:ln w="9525">
              <a:solidFill>
                <a:schemeClr val="tx1"/>
              </a:solidFill>
              <a:round/>
              <a:headEnd/>
              <a:tailEnd/>
            </a:ln>
            <a:effectLst/>
          </p:spPr>
          <p:txBody>
            <a:bodyPr/>
            <a:lstStyle/>
            <a:p>
              <a:endParaRPr lang="fr-FR"/>
            </a:p>
          </p:txBody>
        </p:sp>
        <p:sp>
          <p:nvSpPr>
            <p:cNvPr id="41" name="Line 47"/>
            <p:cNvSpPr>
              <a:spLocks noChangeShapeType="1"/>
            </p:cNvSpPr>
            <p:nvPr/>
          </p:nvSpPr>
          <p:spPr bwMode="auto">
            <a:xfrm>
              <a:off x="1104" y="3648"/>
              <a:ext cx="0" cy="432"/>
            </a:xfrm>
            <a:prstGeom prst="line">
              <a:avLst/>
            </a:prstGeom>
            <a:noFill/>
            <a:ln w="9525">
              <a:solidFill>
                <a:schemeClr val="tx1"/>
              </a:solidFill>
              <a:round/>
              <a:headEnd/>
              <a:tailEnd/>
            </a:ln>
            <a:effectLst/>
          </p:spPr>
          <p:txBody>
            <a:bodyPr/>
            <a:lstStyle/>
            <a:p>
              <a:endParaRPr lang="fr-FR"/>
            </a:p>
          </p:txBody>
        </p:sp>
      </p:grpSp>
      <p:grpSp>
        <p:nvGrpSpPr>
          <p:cNvPr id="17" name="Group 48"/>
          <p:cNvGrpSpPr>
            <a:grpSpLocks/>
          </p:cNvGrpSpPr>
          <p:nvPr/>
        </p:nvGrpSpPr>
        <p:grpSpPr bwMode="auto">
          <a:xfrm>
            <a:off x="3581400" y="5883275"/>
            <a:ext cx="457200" cy="685800"/>
            <a:chOff x="816" y="3648"/>
            <a:chExt cx="288" cy="432"/>
          </a:xfrm>
        </p:grpSpPr>
        <p:sp>
          <p:nvSpPr>
            <p:cNvPr id="43" name="Line 49"/>
            <p:cNvSpPr>
              <a:spLocks noChangeShapeType="1"/>
            </p:cNvSpPr>
            <p:nvPr/>
          </p:nvSpPr>
          <p:spPr bwMode="auto">
            <a:xfrm>
              <a:off x="816" y="3648"/>
              <a:ext cx="144" cy="0"/>
            </a:xfrm>
            <a:prstGeom prst="line">
              <a:avLst/>
            </a:prstGeom>
            <a:noFill/>
            <a:ln w="9525">
              <a:solidFill>
                <a:schemeClr val="tx1"/>
              </a:solidFill>
              <a:round/>
              <a:headEnd/>
              <a:tailEnd/>
            </a:ln>
            <a:effectLst/>
          </p:spPr>
          <p:txBody>
            <a:bodyPr/>
            <a:lstStyle/>
            <a:p>
              <a:endParaRPr lang="fr-FR"/>
            </a:p>
          </p:txBody>
        </p:sp>
        <p:sp>
          <p:nvSpPr>
            <p:cNvPr id="44" name="Line 50"/>
            <p:cNvSpPr>
              <a:spLocks noChangeShapeType="1"/>
            </p:cNvSpPr>
            <p:nvPr/>
          </p:nvSpPr>
          <p:spPr bwMode="auto">
            <a:xfrm>
              <a:off x="960" y="3648"/>
              <a:ext cx="0" cy="432"/>
            </a:xfrm>
            <a:prstGeom prst="line">
              <a:avLst/>
            </a:prstGeom>
            <a:noFill/>
            <a:ln w="9525">
              <a:solidFill>
                <a:schemeClr val="tx1"/>
              </a:solidFill>
              <a:round/>
              <a:headEnd/>
              <a:tailEnd/>
            </a:ln>
            <a:effectLst/>
          </p:spPr>
          <p:txBody>
            <a:bodyPr/>
            <a:lstStyle/>
            <a:p>
              <a:endParaRPr lang="fr-FR"/>
            </a:p>
          </p:txBody>
        </p:sp>
        <p:sp>
          <p:nvSpPr>
            <p:cNvPr id="45" name="Line 51"/>
            <p:cNvSpPr>
              <a:spLocks noChangeShapeType="1"/>
            </p:cNvSpPr>
            <p:nvPr/>
          </p:nvSpPr>
          <p:spPr bwMode="auto">
            <a:xfrm>
              <a:off x="960" y="4080"/>
              <a:ext cx="144" cy="0"/>
            </a:xfrm>
            <a:prstGeom prst="line">
              <a:avLst/>
            </a:prstGeom>
            <a:noFill/>
            <a:ln w="9525">
              <a:solidFill>
                <a:schemeClr val="tx1"/>
              </a:solidFill>
              <a:round/>
              <a:headEnd/>
              <a:tailEnd/>
            </a:ln>
            <a:effectLst/>
          </p:spPr>
          <p:txBody>
            <a:bodyPr/>
            <a:lstStyle/>
            <a:p>
              <a:endParaRPr lang="fr-FR"/>
            </a:p>
          </p:txBody>
        </p:sp>
        <p:sp>
          <p:nvSpPr>
            <p:cNvPr id="46" name="Line 52"/>
            <p:cNvSpPr>
              <a:spLocks noChangeShapeType="1"/>
            </p:cNvSpPr>
            <p:nvPr/>
          </p:nvSpPr>
          <p:spPr bwMode="auto">
            <a:xfrm>
              <a:off x="1104" y="3648"/>
              <a:ext cx="0" cy="432"/>
            </a:xfrm>
            <a:prstGeom prst="line">
              <a:avLst/>
            </a:prstGeom>
            <a:noFill/>
            <a:ln w="9525">
              <a:solidFill>
                <a:schemeClr val="tx1"/>
              </a:solidFill>
              <a:round/>
              <a:headEnd/>
              <a:tailEnd/>
            </a:ln>
            <a:effectLst/>
          </p:spPr>
          <p:txBody>
            <a:bodyPr/>
            <a:lstStyle/>
            <a:p>
              <a:endParaRPr lang="fr-FR"/>
            </a:p>
          </p:txBody>
        </p:sp>
      </p:grpSp>
      <p:grpSp>
        <p:nvGrpSpPr>
          <p:cNvPr id="22" name="Group 53"/>
          <p:cNvGrpSpPr>
            <a:grpSpLocks/>
          </p:cNvGrpSpPr>
          <p:nvPr/>
        </p:nvGrpSpPr>
        <p:grpSpPr bwMode="auto">
          <a:xfrm>
            <a:off x="4038600" y="5883275"/>
            <a:ext cx="457200" cy="685800"/>
            <a:chOff x="816" y="3648"/>
            <a:chExt cx="288" cy="432"/>
          </a:xfrm>
        </p:grpSpPr>
        <p:sp>
          <p:nvSpPr>
            <p:cNvPr id="48" name="Line 54"/>
            <p:cNvSpPr>
              <a:spLocks noChangeShapeType="1"/>
            </p:cNvSpPr>
            <p:nvPr/>
          </p:nvSpPr>
          <p:spPr bwMode="auto">
            <a:xfrm>
              <a:off x="816" y="3648"/>
              <a:ext cx="144" cy="0"/>
            </a:xfrm>
            <a:prstGeom prst="line">
              <a:avLst/>
            </a:prstGeom>
            <a:noFill/>
            <a:ln w="9525">
              <a:solidFill>
                <a:schemeClr val="tx1"/>
              </a:solidFill>
              <a:round/>
              <a:headEnd/>
              <a:tailEnd/>
            </a:ln>
            <a:effectLst/>
          </p:spPr>
          <p:txBody>
            <a:bodyPr/>
            <a:lstStyle/>
            <a:p>
              <a:endParaRPr lang="fr-FR"/>
            </a:p>
          </p:txBody>
        </p:sp>
        <p:sp>
          <p:nvSpPr>
            <p:cNvPr id="49" name="Line 55"/>
            <p:cNvSpPr>
              <a:spLocks noChangeShapeType="1"/>
            </p:cNvSpPr>
            <p:nvPr/>
          </p:nvSpPr>
          <p:spPr bwMode="auto">
            <a:xfrm>
              <a:off x="960" y="3648"/>
              <a:ext cx="0" cy="432"/>
            </a:xfrm>
            <a:prstGeom prst="line">
              <a:avLst/>
            </a:prstGeom>
            <a:noFill/>
            <a:ln w="9525">
              <a:solidFill>
                <a:schemeClr val="tx1"/>
              </a:solidFill>
              <a:round/>
              <a:headEnd/>
              <a:tailEnd/>
            </a:ln>
            <a:effectLst/>
          </p:spPr>
          <p:txBody>
            <a:bodyPr/>
            <a:lstStyle/>
            <a:p>
              <a:endParaRPr lang="fr-FR"/>
            </a:p>
          </p:txBody>
        </p:sp>
        <p:sp>
          <p:nvSpPr>
            <p:cNvPr id="50" name="Line 56"/>
            <p:cNvSpPr>
              <a:spLocks noChangeShapeType="1"/>
            </p:cNvSpPr>
            <p:nvPr/>
          </p:nvSpPr>
          <p:spPr bwMode="auto">
            <a:xfrm>
              <a:off x="960" y="4080"/>
              <a:ext cx="144" cy="0"/>
            </a:xfrm>
            <a:prstGeom prst="line">
              <a:avLst/>
            </a:prstGeom>
            <a:noFill/>
            <a:ln w="9525">
              <a:solidFill>
                <a:schemeClr val="tx1"/>
              </a:solidFill>
              <a:round/>
              <a:headEnd/>
              <a:tailEnd/>
            </a:ln>
            <a:effectLst/>
          </p:spPr>
          <p:txBody>
            <a:bodyPr/>
            <a:lstStyle/>
            <a:p>
              <a:endParaRPr lang="fr-FR"/>
            </a:p>
          </p:txBody>
        </p:sp>
        <p:sp>
          <p:nvSpPr>
            <p:cNvPr id="51" name="Line 57"/>
            <p:cNvSpPr>
              <a:spLocks noChangeShapeType="1"/>
            </p:cNvSpPr>
            <p:nvPr/>
          </p:nvSpPr>
          <p:spPr bwMode="auto">
            <a:xfrm>
              <a:off x="1104" y="3648"/>
              <a:ext cx="0" cy="432"/>
            </a:xfrm>
            <a:prstGeom prst="line">
              <a:avLst/>
            </a:prstGeom>
            <a:noFill/>
            <a:ln w="9525">
              <a:solidFill>
                <a:schemeClr val="tx1"/>
              </a:solidFill>
              <a:round/>
              <a:headEnd/>
              <a:tailEnd/>
            </a:ln>
            <a:effectLst/>
          </p:spPr>
          <p:txBody>
            <a:bodyPr/>
            <a:lstStyle/>
            <a:p>
              <a:endParaRPr lang="fr-FR"/>
            </a:p>
          </p:txBody>
        </p:sp>
      </p:grpSp>
      <p:grpSp>
        <p:nvGrpSpPr>
          <p:cNvPr id="27" name="Group 58"/>
          <p:cNvGrpSpPr>
            <a:grpSpLocks/>
          </p:cNvGrpSpPr>
          <p:nvPr/>
        </p:nvGrpSpPr>
        <p:grpSpPr bwMode="auto">
          <a:xfrm>
            <a:off x="4495800" y="5883275"/>
            <a:ext cx="457200" cy="685800"/>
            <a:chOff x="816" y="3648"/>
            <a:chExt cx="288" cy="432"/>
          </a:xfrm>
        </p:grpSpPr>
        <p:sp>
          <p:nvSpPr>
            <p:cNvPr id="53" name="Line 59"/>
            <p:cNvSpPr>
              <a:spLocks noChangeShapeType="1"/>
            </p:cNvSpPr>
            <p:nvPr/>
          </p:nvSpPr>
          <p:spPr bwMode="auto">
            <a:xfrm>
              <a:off x="816" y="3648"/>
              <a:ext cx="144" cy="0"/>
            </a:xfrm>
            <a:prstGeom prst="line">
              <a:avLst/>
            </a:prstGeom>
            <a:noFill/>
            <a:ln w="9525">
              <a:solidFill>
                <a:schemeClr val="tx1"/>
              </a:solidFill>
              <a:round/>
              <a:headEnd/>
              <a:tailEnd/>
            </a:ln>
            <a:effectLst/>
          </p:spPr>
          <p:txBody>
            <a:bodyPr/>
            <a:lstStyle/>
            <a:p>
              <a:endParaRPr lang="fr-FR"/>
            </a:p>
          </p:txBody>
        </p:sp>
        <p:sp>
          <p:nvSpPr>
            <p:cNvPr id="54" name="Line 60"/>
            <p:cNvSpPr>
              <a:spLocks noChangeShapeType="1"/>
            </p:cNvSpPr>
            <p:nvPr/>
          </p:nvSpPr>
          <p:spPr bwMode="auto">
            <a:xfrm>
              <a:off x="960" y="3648"/>
              <a:ext cx="0" cy="432"/>
            </a:xfrm>
            <a:prstGeom prst="line">
              <a:avLst/>
            </a:prstGeom>
            <a:noFill/>
            <a:ln w="9525">
              <a:solidFill>
                <a:schemeClr val="tx1"/>
              </a:solidFill>
              <a:round/>
              <a:headEnd/>
              <a:tailEnd/>
            </a:ln>
            <a:effectLst/>
          </p:spPr>
          <p:txBody>
            <a:bodyPr/>
            <a:lstStyle/>
            <a:p>
              <a:endParaRPr lang="fr-FR"/>
            </a:p>
          </p:txBody>
        </p:sp>
        <p:sp>
          <p:nvSpPr>
            <p:cNvPr id="55" name="Line 61"/>
            <p:cNvSpPr>
              <a:spLocks noChangeShapeType="1"/>
            </p:cNvSpPr>
            <p:nvPr/>
          </p:nvSpPr>
          <p:spPr bwMode="auto">
            <a:xfrm>
              <a:off x="960" y="4080"/>
              <a:ext cx="144" cy="0"/>
            </a:xfrm>
            <a:prstGeom prst="line">
              <a:avLst/>
            </a:prstGeom>
            <a:noFill/>
            <a:ln w="9525">
              <a:solidFill>
                <a:schemeClr val="tx1"/>
              </a:solidFill>
              <a:round/>
              <a:headEnd/>
              <a:tailEnd/>
            </a:ln>
            <a:effectLst/>
          </p:spPr>
          <p:txBody>
            <a:bodyPr/>
            <a:lstStyle/>
            <a:p>
              <a:endParaRPr lang="fr-FR"/>
            </a:p>
          </p:txBody>
        </p:sp>
        <p:sp>
          <p:nvSpPr>
            <p:cNvPr id="56" name="Line 62"/>
            <p:cNvSpPr>
              <a:spLocks noChangeShapeType="1"/>
            </p:cNvSpPr>
            <p:nvPr/>
          </p:nvSpPr>
          <p:spPr bwMode="auto">
            <a:xfrm>
              <a:off x="1104" y="3648"/>
              <a:ext cx="0" cy="432"/>
            </a:xfrm>
            <a:prstGeom prst="line">
              <a:avLst/>
            </a:prstGeom>
            <a:noFill/>
            <a:ln w="9525">
              <a:solidFill>
                <a:schemeClr val="tx1"/>
              </a:solidFill>
              <a:round/>
              <a:headEnd/>
              <a:tailEnd/>
            </a:ln>
            <a:effectLst/>
          </p:spPr>
          <p:txBody>
            <a:bodyPr/>
            <a:lstStyle/>
            <a:p>
              <a:endParaRPr lang="fr-FR"/>
            </a:p>
          </p:txBody>
        </p:sp>
      </p:grpSp>
      <p:grpSp>
        <p:nvGrpSpPr>
          <p:cNvPr id="32" name="Group 63"/>
          <p:cNvGrpSpPr>
            <a:grpSpLocks/>
          </p:cNvGrpSpPr>
          <p:nvPr/>
        </p:nvGrpSpPr>
        <p:grpSpPr bwMode="auto">
          <a:xfrm>
            <a:off x="4953000" y="5883275"/>
            <a:ext cx="457200" cy="685800"/>
            <a:chOff x="816" y="3648"/>
            <a:chExt cx="288" cy="432"/>
          </a:xfrm>
        </p:grpSpPr>
        <p:sp>
          <p:nvSpPr>
            <p:cNvPr id="58" name="Line 64"/>
            <p:cNvSpPr>
              <a:spLocks noChangeShapeType="1"/>
            </p:cNvSpPr>
            <p:nvPr/>
          </p:nvSpPr>
          <p:spPr bwMode="auto">
            <a:xfrm>
              <a:off x="816" y="3648"/>
              <a:ext cx="144" cy="0"/>
            </a:xfrm>
            <a:prstGeom prst="line">
              <a:avLst/>
            </a:prstGeom>
            <a:noFill/>
            <a:ln w="9525">
              <a:solidFill>
                <a:schemeClr val="tx1"/>
              </a:solidFill>
              <a:round/>
              <a:headEnd/>
              <a:tailEnd/>
            </a:ln>
            <a:effectLst/>
          </p:spPr>
          <p:txBody>
            <a:bodyPr/>
            <a:lstStyle/>
            <a:p>
              <a:endParaRPr lang="fr-FR"/>
            </a:p>
          </p:txBody>
        </p:sp>
        <p:sp>
          <p:nvSpPr>
            <p:cNvPr id="59" name="Line 65"/>
            <p:cNvSpPr>
              <a:spLocks noChangeShapeType="1"/>
            </p:cNvSpPr>
            <p:nvPr/>
          </p:nvSpPr>
          <p:spPr bwMode="auto">
            <a:xfrm>
              <a:off x="960" y="3648"/>
              <a:ext cx="0" cy="432"/>
            </a:xfrm>
            <a:prstGeom prst="line">
              <a:avLst/>
            </a:prstGeom>
            <a:noFill/>
            <a:ln w="9525">
              <a:solidFill>
                <a:schemeClr val="tx1"/>
              </a:solidFill>
              <a:round/>
              <a:headEnd/>
              <a:tailEnd/>
            </a:ln>
            <a:effectLst/>
          </p:spPr>
          <p:txBody>
            <a:bodyPr/>
            <a:lstStyle/>
            <a:p>
              <a:endParaRPr lang="fr-FR"/>
            </a:p>
          </p:txBody>
        </p:sp>
        <p:sp>
          <p:nvSpPr>
            <p:cNvPr id="60" name="Line 66"/>
            <p:cNvSpPr>
              <a:spLocks noChangeShapeType="1"/>
            </p:cNvSpPr>
            <p:nvPr/>
          </p:nvSpPr>
          <p:spPr bwMode="auto">
            <a:xfrm>
              <a:off x="960" y="4080"/>
              <a:ext cx="144" cy="0"/>
            </a:xfrm>
            <a:prstGeom prst="line">
              <a:avLst/>
            </a:prstGeom>
            <a:noFill/>
            <a:ln w="9525">
              <a:solidFill>
                <a:schemeClr val="tx1"/>
              </a:solidFill>
              <a:round/>
              <a:headEnd/>
              <a:tailEnd/>
            </a:ln>
            <a:effectLst/>
          </p:spPr>
          <p:txBody>
            <a:bodyPr/>
            <a:lstStyle/>
            <a:p>
              <a:endParaRPr lang="fr-FR"/>
            </a:p>
          </p:txBody>
        </p:sp>
        <p:sp>
          <p:nvSpPr>
            <p:cNvPr id="61" name="Line 67"/>
            <p:cNvSpPr>
              <a:spLocks noChangeShapeType="1"/>
            </p:cNvSpPr>
            <p:nvPr/>
          </p:nvSpPr>
          <p:spPr bwMode="auto">
            <a:xfrm>
              <a:off x="1104" y="3648"/>
              <a:ext cx="0" cy="432"/>
            </a:xfrm>
            <a:prstGeom prst="line">
              <a:avLst/>
            </a:prstGeom>
            <a:noFill/>
            <a:ln w="9525">
              <a:solidFill>
                <a:schemeClr val="tx1"/>
              </a:solidFill>
              <a:round/>
              <a:headEnd/>
              <a:tailEnd/>
            </a:ln>
            <a:effectLst/>
          </p:spPr>
          <p:txBody>
            <a:bodyPr/>
            <a:lstStyle/>
            <a:p>
              <a:endParaRPr lang="fr-FR"/>
            </a:p>
          </p:txBody>
        </p:sp>
      </p:grpSp>
      <p:grpSp>
        <p:nvGrpSpPr>
          <p:cNvPr id="37" name="Group 68"/>
          <p:cNvGrpSpPr>
            <a:grpSpLocks/>
          </p:cNvGrpSpPr>
          <p:nvPr/>
        </p:nvGrpSpPr>
        <p:grpSpPr bwMode="auto">
          <a:xfrm>
            <a:off x="5410200" y="5883275"/>
            <a:ext cx="457200" cy="685800"/>
            <a:chOff x="816" y="3648"/>
            <a:chExt cx="288" cy="432"/>
          </a:xfrm>
        </p:grpSpPr>
        <p:sp>
          <p:nvSpPr>
            <p:cNvPr id="63" name="Line 69"/>
            <p:cNvSpPr>
              <a:spLocks noChangeShapeType="1"/>
            </p:cNvSpPr>
            <p:nvPr/>
          </p:nvSpPr>
          <p:spPr bwMode="auto">
            <a:xfrm>
              <a:off x="816" y="3648"/>
              <a:ext cx="144" cy="0"/>
            </a:xfrm>
            <a:prstGeom prst="line">
              <a:avLst/>
            </a:prstGeom>
            <a:noFill/>
            <a:ln w="9525">
              <a:solidFill>
                <a:schemeClr val="tx1"/>
              </a:solidFill>
              <a:round/>
              <a:headEnd/>
              <a:tailEnd/>
            </a:ln>
            <a:effectLst/>
          </p:spPr>
          <p:txBody>
            <a:bodyPr/>
            <a:lstStyle/>
            <a:p>
              <a:endParaRPr lang="fr-FR"/>
            </a:p>
          </p:txBody>
        </p:sp>
        <p:sp>
          <p:nvSpPr>
            <p:cNvPr id="64" name="Line 70"/>
            <p:cNvSpPr>
              <a:spLocks noChangeShapeType="1"/>
            </p:cNvSpPr>
            <p:nvPr/>
          </p:nvSpPr>
          <p:spPr bwMode="auto">
            <a:xfrm>
              <a:off x="960" y="3648"/>
              <a:ext cx="0" cy="432"/>
            </a:xfrm>
            <a:prstGeom prst="line">
              <a:avLst/>
            </a:prstGeom>
            <a:noFill/>
            <a:ln w="9525">
              <a:solidFill>
                <a:schemeClr val="tx1"/>
              </a:solidFill>
              <a:round/>
              <a:headEnd/>
              <a:tailEnd/>
            </a:ln>
            <a:effectLst/>
          </p:spPr>
          <p:txBody>
            <a:bodyPr/>
            <a:lstStyle/>
            <a:p>
              <a:endParaRPr lang="fr-FR"/>
            </a:p>
          </p:txBody>
        </p:sp>
        <p:sp>
          <p:nvSpPr>
            <p:cNvPr id="65" name="Line 71"/>
            <p:cNvSpPr>
              <a:spLocks noChangeShapeType="1"/>
            </p:cNvSpPr>
            <p:nvPr/>
          </p:nvSpPr>
          <p:spPr bwMode="auto">
            <a:xfrm>
              <a:off x="960" y="4080"/>
              <a:ext cx="144" cy="0"/>
            </a:xfrm>
            <a:prstGeom prst="line">
              <a:avLst/>
            </a:prstGeom>
            <a:noFill/>
            <a:ln w="9525">
              <a:solidFill>
                <a:schemeClr val="tx1"/>
              </a:solidFill>
              <a:round/>
              <a:headEnd/>
              <a:tailEnd/>
            </a:ln>
            <a:effectLst/>
          </p:spPr>
          <p:txBody>
            <a:bodyPr/>
            <a:lstStyle/>
            <a:p>
              <a:endParaRPr lang="fr-FR"/>
            </a:p>
          </p:txBody>
        </p:sp>
        <p:sp>
          <p:nvSpPr>
            <p:cNvPr id="66" name="Line 72"/>
            <p:cNvSpPr>
              <a:spLocks noChangeShapeType="1"/>
            </p:cNvSpPr>
            <p:nvPr/>
          </p:nvSpPr>
          <p:spPr bwMode="auto">
            <a:xfrm>
              <a:off x="1104" y="3648"/>
              <a:ext cx="0" cy="432"/>
            </a:xfrm>
            <a:prstGeom prst="line">
              <a:avLst/>
            </a:prstGeom>
            <a:noFill/>
            <a:ln w="9525">
              <a:solidFill>
                <a:schemeClr val="tx1"/>
              </a:solidFill>
              <a:round/>
              <a:headEnd/>
              <a:tailEnd/>
            </a:ln>
            <a:effectLst/>
          </p:spPr>
          <p:txBody>
            <a:bodyPr/>
            <a:lstStyle/>
            <a:p>
              <a:endParaRPr lang="fr-FR"/>
            </a:p>
          </p:txBody>
        </p:sp>
      </p:grpSp>
      <p:grpSp>
        <p:nvGrpSpPr>
          <p:cNvPr id="42" name="Group 73"/>
          <p:cNvGrpSpPr>
            <a:grpSpLocks/>
          </p:cNvGrpSpPr>
          <p:nvPr/>
        </p:nvGrpSpPr>
        <p:grpSpPr bwMode="auto">
          <a:xfrm>
            <a:off x="5867400" y="5883275"/>
            <a:ext cx="457200" cy="685800"/>
            <a:chOff x="816" y="3648"/>
            <a:chExt cx="288" cy="432"/>
          </a:xfrm>
        </p:grpSpPr>
        <p:sp>
          <p:nvSpPr>
            <p:cNvPr id="68" name="Line 74"/>
            <p:cNvSpPr>
              <a:spLocks noChangeShapeType="1"/>
            </p:cNvSpPr>
            <p:nvPr/>
          </p:nvSpPr>
          <p:spPr bwMode="auto">
            <a:xfrm>
              <a:off x="816" y="3648"/>
              <a:ext cx="144" cy="0"/>
            </a:xfrm>
            <a:prstGeom prst="line">
              <a:avLst/>
            </a:prstGeom>
            <a:noFill/>
            <a:ln w="9525">
              <a:solidFill>
                <a:schemeClr val="tx1"/>
              </a:solidFill>
              <a:round/>
              <a:headEnd/>
              <a:tailEnd/>
            </a:ln>
            <a:effectLst/>
          </p:spPr>
          <p:txBody>
            <a:bodyPr/>
            <a:lstStyle/>
            <a:p>
              <a:endParaRPr lang="fr-FR"/>
            </a:p>
          </p:txBody>
        </p:sp>
        <p:sp>
          <p:nvSpPr>
            <p:cNvPr id="69" name="Line 75"/>
            <p:cNvSpPr>
              <a:spLocks noChangeShapeType="1"/>
            </p:cNvSpPr>
            <p:nvPr/>
          </p:nvSpPr>
          <p:spPr bwMode="auto">
            <a:xfrm>
              <a:off x="960" y="3648"/>
              <a:ext cx="0" cy="432"/>
            </a:xfrm>
            <a:prstGeom prst="line">
              <a:avLst/>
            </a:prstGeom>
            <a:noFill/>
            <a:ln w="9525">
              <a:solidFill>
                <a:schemeClr val="tx1"/>
              </a:solidFill>
              <a:round/>
              <a:headEnd/>
              <a:tailEnd/>
            </a:ln>
            <a:effectLst/>
          </p:spPr>
          <p:txBody>
            <a:bodyPr/>
            <a:lstStyle/>
            <a:p>
              <a:endParaRPr lang="fr-FR"/>
            </a:p>
          </p:txBody>
        </p:sp>
        <p:sp>
          <p:nvSpPr>
            <p:cNvPr id="70" name="Line 76"/>
            <p:cNvSpPr>
              <a:spLocks noChangeShapeType="1"/>
            </p:cNvSpPr>
            <p:nvPr/>
          </p:nvSpPr>
          <p:spPr bwMode="auto">
            <a:xfrm>
              <a:off x="960" y="4080"/>
              <a:ext cx="144" cy="0"/>
            </a:xfrm>
            <a:prstGeom prst="line">
              <a:avLst/>
            </a:prstGeom>
            <a:noFill/>
            <a:ln w="9525">
              <a:solidFill>
                <a:schemeClr val="tx1"/>
              </a:solidFill>
              <a:round/>
              <a:headEnd/>
              <a:tailEnd/>
            </a:ln>
            <a:effectLst/>
          </p:spPr>
          <p:txBody>
            <a:bodyPr/>
            <a:lstStyle/>
            <a:p>
              <a:endParaRPr lang="fr-FR"/>
            </a:p>
          </p:txBody>
        </p:sp>
        <p:sp>
          <p:nvSpPr>
            <p:cNvPr id="71" name="Line 77"/>
            <p:cNvSpPr>
              <a:spLocks noChangeShapeType="1"/>
            </p:cNvSpPr>
            <p:nvPr/>
          </p:nvSpPr>
          <p:spPr bwMode="auto">
            <a:xfrm>
              <a:off x="1104" y="3648"/>
              <a:ext cx="0" cy="432"/>
            </a:xfrm>
            <a:prstGeom prst="line">
              <a:avLst/>
            </a:prstGeom>
            <a:noFill/>
            <a:ln w="9525">
              <a:solidFill>
                <a:schemeClr val="tx1"/>
              </a:solidFill>
              <a:round/>
              <a:headEnd/>
              <a:tailEnd/>
            </a:ln>
            <a:effectLst/>
          </p:spPr>
          <p:txBody>
            <a:bodyPr/>
            <a:lstStyle/>
            <a:p>
              <a:endParaRPr lang="fr-FR"/>
            </a:p>
          </p:txBody>
        </p:sp>
      </p:grpSp>
      <p:grpSp>
        <p:nvGrpSpPr>
          <p:cNvPr id="47" name="Group 78"/>
          <p:cNvGrpSpPr>
            <a:grpSpLocks/>
          </p:cNvGrpSpPr>
          <p:nvPr/>
        </p:nvGrpSpPr>
        <p:grpSpPr bwMode="auto">
          <a:xfrm>
            <a:off x="6324600" y="5883275"/>
            <a:ext cx="457200" cy="685800"/>
            <a:chOff x="816" y="3648"/>
            <a:chExt cx="288" cy="432"/>
          </a:xfrm>
        </p:grpSpPr>
        <p:sp>
          <p:nvSpPr>
            <p:cNvPr id="73" name="Line 79"/>
            <p:cNvSpPr>
              <a:spLocks noChangeShapeType="1"/>
            </p:cNvSpPr>
            <p:nvPr/>
          </p:nvSpPr>
          <p:spPr bwMode="auto">
            <a:xfrm>
              <a:off x="816" y="3648"/>
              <a:ext cx="144" cy="0"/>
            </a:xfrm>
            <a:prstGeom prst="line">
              <a:avLst/>
            </a:prstGeom>
            <a:noFill/>
            <a:ln w="9525">
              <a:solidFill>
                <a:schemeClr val="tx1"/>
              </a:solidFill>
              <a:round/>
              <a:headEnd/>
              <a:tailEnd/>
            </a:ln>
            <a:effectLst/>
          </p:spPr>
          <p:txBody>
            <a:bodyPr/>
            <a:lstStyle/>
            <a:p>
              <a:endParaRPr lang="fr-FR"/>
            </a:p>
          </p:txBody>
        </p:sp>
        <p:sp>
          <p:nvSpPr>
            <p:cNvPr id="74" name="Line 80"/>
            <p:cNvSpPr>
              <a:spLocks noChangeShapeType="1"/>
            </p:cNvSpPr>
            <p:nvPr/>
          </p:nvSpPr>
          <p:spPr bwMode="auto">
            <a:xfrm>
              <a:off x="960" y="3648"/>
              <a:ext cx="0" cy="432"/>
            </a:xfrm>
            <a:prstGeom prst="line">
              <a:avLst/>
            </a:prstGeom>
            <a:noFill/>
            <a:ln w="9525">
              <a:solidFill>
                <a:schemeClr val="tx1"/>
              </a:solidFill>
              <a:round/>
              <a:headEnd/>
              <a:tailEnd/>
            </a:ln>
            <a:effectLst/>
          </p:spPr>
          <p:txBody>
            <a:bodyPr/>
            <a:lstStyle/>
            <a:p>
              <a:endParaRPr lang="fr-FR"/>
            </a:p>
          </p:txBody>
        </p:sp>
        <p:sp>
          <p:nvSpPr>
            <p:cNvPr id="75" name="Line 81"/>
            <p:cNvSpPr>
              <a:spLocks noChangeShapeType="1"/>
            </p:cNvSpPr>
            <p:nvPr/>
          </p:nvSpPr>
          <p:spPr bwMode="auto">
            <a:xfrm>
              <a:off x="960" y="4080"/>
              <a:ext cx="144" cy="0"/>
            </a:xfrm>
            <a:prstGeom prst="line">
              <a:avLst/>
            </a:prstGeom>
            <a:noFill/>
            <a:ln w="9525">
              <a:solidFill>
                <a:schemeClr val="tx1"/>
              </a:solidFill>
              <a:round/>
              <a:headEnd/>
              <a:tailEnd/>
            </a:ln>
            <a:effectLst/>
          </p:spPr>
          <p:txBody>
            <a:bodyPr/>
            <a:lstStyle/>
            <a:p>
              <a:endParaRPr lang="fr-FR"/>
            </a:p>
          </p:txBody>
        </p:sp>
        <p:sp>
          <p:nvSpPr>
            <p:cNvPr id="76" name="Line 82"/>
            <p:cNvSpPr>
              <a:spLocks noChangeShapeType="1"/>
            </p:cNvSpPr>
            <p:nvPr/>
          </p:nvSpPr>
          <p:spPr bwMode="auto">
            <a:xfrm>
              <a:off x="1104" y="3648"/>
              <a:ext cx="0" cy="432"/>
            </a:xfrm>
            <a:prstGeom prst="line">
              <a:avLst/>
            </a:prstGeom>
            <a:noFill/>
            <a:ln w="9525">
              <a:solidFill>
                <a:schemeClr val="tx1"/>
              </a:solidFill>
              <a:round/>
              <a:headEnd/>
              <a:tailEnd/>
            </a:ln>
            <a:effectLst/>
          </p:spPr>
          <p:txBody>
            <a:bodyPr/>
            <a:lstStyle/>
            <a:p>
              <a:endParaRPr lang="fr-FR"/>
            </a:p>
          </p:txBody>
        </p:sp>
      </p:grpSp>
      <p:grpSp>
        <p:nvGrpSpPr>
          <p:cNvPr id="52" name="Group 83"/>
          <p:cNvGrpSpPr>
            <a:grpSpLocks/>
          </p:cNvGrpSpPr>
          <p:nvPr/>
        </p:nvGrpSpPr>
        <p:grpSpPr bwMode="auto">
          <a:xfrm>
            <a:off x="6781800" y="5883275"/>
            <a:ext cx="457200" cy="685800"/>
            <a:chOff x="816" y="3648"/>
            <a:chExt cx="288" cy="432"/>
          </a:xfrm>
        </p:grpSpPr>
        <p:sp>
          <p:nvSpPr>
            <p:cNvPr id="78" name="Line 84"/>
            <p:cNvSpPr>
              <a:spLocks noChangeShapeType="1"/>
            </p:cNvSpPr>
            <p:nvPr/>
          </p:nvSpPr>
          <p:spPr bwMode="auto">
            <a:xfrm>
              <a:off x="816" y="3648"/>
              <a:ext cx="144" cy="0"/>
            </a:xfrm>
            <a:prstGeom prst="line">
              <a:avLst/>
            </a:prstGeom>
            <a:noFill/>
            <a:ln w="9525">
              <a:solidFill>
                <a:schemeClr val="tx1"/>
              </a:solidFill>
              <a:round/>
              <a:headEnd/>
              <a:tailEnd/>
            </a:ln>
            <a:effectLst/>
          </p:spPr>
          <p:txBody>
            <a:bodyPr/>
            <a:lstStyle/>
            <a:p>
              <a:endParaRPr lang="fr-FR"/>
            </a:p>
          </p:txBody>
        </p:sp>
        <p:sp>
          <p:nvSpPr>
            <p:cNvPr id="79" name="Line 85"/>
            <p:cNvSpPr>
              <a:spLocks noChangeShapeType="1"/>
            </p:cNvSpPr>
            <p:nvPr/>
          </p:nvSpPr>
          <p:spPr bwMode="auto">
            <a:xfrm>
              <a:off x="960" y="3648"/>
              <a:ext cx="0" cy="432"/>
            </a:xfrm>
            <a:prstGeom prst="line">
              <a:avLst/>
            </a:prstGeom>
            <a:noFill/>
            <a:ln w="9525">
              <a:solidFill>
                <a:schemeClr val="tx1"/>
              </a:solidFill>
              <a:round/>
              <a:headEnd/>
              <a:tailEnd/>
            </a:ln>
            <a:effectLst/>
          </p:spPr>
          <p:txBody>
            <a:bodyPr/>
            <a:lstStyle/>
            <a:p>
              <a:endParaRPr lang="fr-FR"/>
            </a:p>
          </p:txBody>
        </p:sp>
        <p:sp>
          <p:nvSpPr>
            <p:cNvPr id="80" name="Line 86"/>
            <p:cNvSpPr>
              <a:spLocks noChangeShapeType="1"/>
            </p:cNvSpPr>
            <p:nvPr/>
          </p:nvSpPr>
          <p:spPr bwMode="auto">
            <a:xfrm>
              <a:off x="960" y="4080"/>
              <a:ext cx="144" cy="0"/>
            </a:xfrm>
            <a:prstGeom prst="line">
              <a:avLst/>
            </a:prstGeom>
            <a:noFill/>
            <a:ln w="9525">
              <a:solidFill>
                <a:schemeClr val="tx1"/>
              </a:solidFill>
              <a:round/>
              <a:headEnd/>
              <a:tailEnd/>
            </a:ln>
            <a:effectLst/>
          </p:spPr>
          <p:txBody>
            <a:bodyPr/>
            <a:lstStyle/>
            <a:p>
              <a:endParaRPr lang="fr-FR"/>
            </a:p>
          </p:txBody>
        </p:sp>
        <p:sp>
          <p:nvSpPr>
            <p:cNvPr id="81" name="Line 87"/>
            <p:cNvSpPr>
              <a:spLocks noChangeShapeType="1"/>
            </p:cNvSpPr>
            <p:nvPr/>
          </p:nvSpPr>
          <p:spPr bwMode="auto">
            <a:xfrm>
              <a:off x="1104" y="3648"/>
              <a:ext cx="0" cy="432"/>
            </a:xfrm>
            <a:prstGeom prst="line">
              <a:avLst/>
            </a:prstGeom>
            <a:noFill/>
            <a:ln w="9525">
              <a:solidFill>
                <a:schemeClr val="tx1"/>
              </a:solidFill>
              <a:round/>
              <a:headEnd/>
              <a:tailEnd/>
            </a:ln>
            <a:effectLst/>
          </p:spPr>
          <p:txBody>
            <a:bodyPr/>
            <a:lstStyle/>
            <a:p>
              <a:endParaRPr lang="fr-FR"/>
            </a:p>
          </p:txBody>
        </p:sp>
      </p:grpSp>
      <p:sp>
        <p:nvSpPr>
          <p:cNvPr id="82" name="Line 88"/>
          <p:cNvSpPr>
            <a:spLocks noChangeShapeType="1"/>
          </p:cNvSpPr>
          <p:nvPr/>
        </p:nvSpPr>
        <p:spPr bwMode="auto">
          <a:xfrm>
            <a:off x="2209800" y="3521075"/>
            <a:ext cx="0" cy="3336925"/>
          </a:xfrm>
          <a:prstGeom prst="line">
            <a:avLst/>
          </a:prstGeom>
          <a:noFill/>
          <a:ln w="9525">
            <a:solidFill>
              <a:schemeClr val="tx1"/>
            </a:solidFill>
            <a:prstDash val="dash"/>
            <a:round/>
            <a:headEnd/>
            <a:tailEnd/>
          </a:ln>
          <a:effectLst/>
        </p:spPr>
        <p:txBody>
          <a:bodyPr/>
          <a:lstStyle/>
          <a:p>
            <a:endParaRPr lang="fr-FR"/>
          </a:p>
        </p:txBody>
      </p:sp>
      <p:sp>
        <p:nvSpPr>
          <p:cNvPr id="83" name="Line 89"/>
          <p:cNvSpPr>
            <a:spLocks noChangeShapeType="1"/>
          </p:cNvSpPr>
          <p:nvPr/>
        </p:nvSpPr>
        <p:spPr bwMode="auto">
          <a:xfrm>
            <a:off x="2667000" y="3521075"/>
            <a:ext cx="0" cy="2362200"/>
          </a:xfrm>
          <a:prstGeom prst="line">
            <a:avLst/>
          </a:prstGeom>
          <a:noFill/>
          <a:ln w="9525">
            <a:solidFill>
              <a:schemeClr val="tx1"/>
            </a:solidFill>
            <a:prstDash val="dash"/>
            <a:round/>
            <a:headEnd/>
            <a:tailEnd/>
          </a:ln>
          <a:effectLst/>
        </p:spPr>
        <p:txBody>
          <a:bodyPr/>
          <a:lstStyle/>
          <a:p>
            <a:endParaRPr lang="fr-FR"/>
          </a:p>
        </p:txBody>
      </p:sp>
      <p:sp>
        <p:nvSpPr>
          <p:cNvPr id="84" name="Line 90"/>
          <p:cNvSpPr>
            <a:spLocks noChangeShapeType="1"/>
          </p:cNvSpPr>
          <p:nvPr/>
        </p:nvSpPr>
        <p:spPr bwMode="auto">
          <a:xfrm>
            <a:off x="3124200" y="3521075"/>
            <a:ext cx="0" cy="2362200"/>
          </a:xfrm>
          <a:prstGeom prst="line">
            <a:avLst/>
          </a:prstGeom>
          <a:noFill/>
          <a:ln w="9525">
            <a:solidFill>
              <a:schemeClr val="tx1"/>
            </a:solidFill>
            <a:prstDash val="dash"/>
            <a:round/>
            <a:headEnd/>
            <a:tailEnd/>
          </a:ln>
          <a:effectLst/>
        </p:spPr>
        <p:txBody>
          <a:bodyPr/>
          <a:lstStyle/>
          <a:p>
            <a:endParaRPr lang="fr-FR"/>
          </a:p>
        </p:txBody>
      </p:sp>
      <p:sp>
        <p:nvSpPr>
          <p:cNvPr id="85" name="Line 91"/>
          <p:cNvSpPr>
            <a:spLocks noChangeShapeType="1"/>
          </p:cNvSpPr>
          <p:nvPr/>
        </p:nvSpPr>
        <p:spPr bwMode="auto">
          <a:xfrm>
            <a:off x="3581400" y="3521075"/>
            <a:ext cx="0" cy="2362200"/>
          </a:xfrm>
          <a:prstGeom prst="line">
            <a:avLst/>
          </a:prstGeom>
          <a:noFill/>
          <a:ln w="9525">
            <a:solidFill>
              <a:schemeClr val="tx1"/>
            </a:solidFill>
            <a:prstDash val="dash"/>
            <a:round/>
            <a:headEnd/>
            <a:tailEnd/>
          </a:ln>
          <a:effectLst/>
        </p:spPr>
        <p:txBody>
          <a:bodyPr/>
          <a:lstStyle/>
          <a:p>
            <a:endParaRPr lang="fr-FR"/>
          </a:p>
        </p:txBody>
      </p:sp>
      <p:sp>
        <p:nvSpPr>
          <p:cNvPr id="86" name="Line 92"/>
          <p:cNvSpPr>
            <a:spLocks noChangeShapeType="1"/>
          </p:cNvSpPr>
          <p:nvPr/>
        </p:nvSpPr>
        <p:spPr bwMode="auto">
          <a:xfrm>
            <a:off x="4038600" y="3521075"/>
            <a:ext cx="0" cy="2362200"/>
          </a:xfrm>
          <a:prstGeom prst="line">
            <a:avLst/>
          </a:prstGeom>
          <a:noFill/>
          <a:ln w="9525">
            <a:solidFill>
              <a:schemeClr val="tx1"/>
            </a:solidFill>
            <a:prstDash val="dash"/>
            <a:round/>
            <a:headEnd/>
            <a:tailEnd/>
          </a:ln>
          <a:effectLst/>
        </p:spPr>
        <p:txBody>
          <a:bodyPr/>
          <a:lstStyle/>
          <a:p>
            <a:endParaRPr lang="fr-FR"/>
          </a:p>
        </p:txBody>
      </p:sp>
      <p:sp>
        <p:nvSpPr>
          <p:cNvPr id="87" name="Line 93"/>
          <p:cNvSpPr>
            <a:spLocks noChangeShapeType="1"/>
          </p:cNvSpPr>
          <p:nvPr/>
        </p:nvSpPr>
        <p:spPr bwMode="auto">
          <a:xfrm>
            <a:off x="4495800" y="3521075"/>
            <a:ext cx="0" cy="2362200"/>
          </a:xfrm>
          <a:prstGeom prst="line">
            <a:avLst/>
          </a:prstGeom>
          <a:noFill/>
          <a:ln w="9525">
            <a:solidFill>
              <a:schemeClr val="tx1"/>
            </a:solidFill>
            <a:prstDash val="dash"/>
            <a:round/>
            <a:headEnd/>
            <a:tailEnd/>
          </a:ln>
          <a:effectLst/>
        </p:spPr>
        <p:txBody>
          <a:bodyPr/>
          <a:lstStyle/>
          <a:p>
            <a:endParaRPr lang="fr-FR"/>
          </a:p>
        </p:txBody>
      </p:sp>
      <p:sp>
        <p:nvSpPr>
          <p:cNvPr id="88" name="Line 94"/>
          <p:cNvSpPr>
            <a:spLocks noChangeShapeType="1"/>
          </p:cNvSpPr>
          <p:nvPr/>
        </p:nvSpPr>
        <p:spPr bwMode="auto">
          <a:xfrm>
            <a:off x="4953000" y="3521075"/>
            <a:ext cx="0" cy="2362200"/>
          </a:xfrm>
          <a:prstGeom prst="line">
            <a:avLst/>
          </a:prstGeom>
          <a:noFill/>
          <a:ln w="9525">
            <a:solidFill>
              <a:schemeClr val="tx1"/>
            </a:solidFill>
            <a:prstDash val="dash"/>
            <a:round/>
            <a:headEnd/>
            <a:tailEnd/>
          </a:ln>
          <a:effectLst/>
        </p:spPr>
        <p:txBody>
          <a:bodyPr/>
          <a:lstStyle/>
          <a:p>
            <a:endParaRPr lang="fr-FR"/>
          </a:p>
        </p:txBody>
      </p:sp>
      <p:sp>
        <p:nvSpPr>
          <p:cNvPr id="89" name="Line 95"/>
          <p:cNvSpPr>
            <a:spLocks noChangeShapeType="1"/>
          </p:cNvSpPr>
          <p:nvPr/>
        </p:nvSpPr>
        <p:spPr bwMode="auto">
          <a:xfrm>
            <a:off x="5410200" y="3521075"/>
            <a:ext cx="0" cy="2362200"/>
          </a:xfrm>
          <a:prstGeom prst="line">
            <a:avLst/>
          </a:prstGeom>
          <a:noFill/>
          <a:ln w="9525">
            <a:solidFill>
              <a:schemeClr val="tx1"/>
            </a:solidFill>
            <a:prstDash val="dash"/>
            <a:round/>
            <a:headEnd/>
            <a:tailEnd/>
          </a:ln>
          <a:effectLst/>
        </p:spPr>
        <p:txBody>
          <a:bodyPr/>
          <a:lstStyle/>
          <a:p>
            <a:endParaRPr lang="fr-FR"/>
          </a:p>
        </p:txBody>
      </p:sp>
      <p:sp>
        <p:nvSpPr>
          <p:cNvPr id="90" name="Line 96"/>
          <p:cNvSpPr>
            <a:spLocks noChangeShapeType="1"/>
          </p:cNvSpPr>
          <p:nvPr/>
        </p:nvSpPr>
        <p:spPr bwMode="auto">
          <a:xfrm>
            <a:off x="5867400" y="3521075"/>
            <a:ext cx="0" cy="2362200"/>
          </a:xfrm>
          <a:prstGeom prst="line">
            <a:avLst/>
          </a:prstGeom>
          <a:noFill/>
          <a:ln w="9525">
            <a:solidFill>
              <a:schemeClr val="tx1"/>
            </a:solidFill>
            <a:prstDash val="dash"/>
            <a:round/>
            <a:headEnd/>
            <a:tailEnd/>
          </a:ln>
          <a:effectLst/>
        </p:spPr>
        <p:txBody>
          <a:bodyPr/>
          <a:lstStyle/>
          <a:p>
            <a:endParaRPr lang="fr-FR"/>
          </a:p>
        </p:txBody>
      </p:sp>
      <p:sp>
        <p:nvSpPr>
          <p:cNvPr id="91" name="Line 97"/>
          <p:cNvSpPr>
            <a:spLocks noChangeShapeType="1"/>
          </p:cNvSpPr>
          <p:nvPr/>
        </p:nvSpPr>
        <p:spPr bwMode="auto">
          <a:xfrm>
            <a:off x="6324600" y="3521075"/>
            <a:ext cx="0" cy="2362200"/>
          </a:xfrm>
          <a:prstGeom prst="line">
            <a:avLst/>
          </a:prstGeom>
          <a:noFill/>
          <a:ln w="9525">
            <a:solidFill>
              <a:schemeClr val="tx1"/>
            </a:solidFill>
            <a:prstDash val="dash"/>
            <a:round/>
            <a:headEnd/>
            <a:tailEnd/>
          </a:ln>
          <a:effectLst/>
        </p:spPr>
        <p:txBody>
          <a:bodyPr/>
          <a:lstStyle/>
          <a:p>
            <a:endParaRPr lang="fr-FR"/>
          </a:p>
        </p:txBody>
      </p:sp>
      <p:sp>
        <p:nvSpPr>
          <p:cNvPr id="92" name="Line 98"/>
          <p:cNvSpPr>
            <a:spLocks noChangeShapeType="1"/>
          </p:cNvSpPr>
          <p:nvPr/>
        </p:nvSpPr>
        <p:spPr bwMode="auto">
          <a:xfrm>
            <a:off x="6781800" y="3521075"/>
            <a:ext cx="0" cy="2362200"/>
          </a:xfrm>
          <a:prstGeom prst="line">
            <a:avLst/>
          </a:prstGeom>
          <a:noFill/>
          <a:ln w="9525">
            <a:solidFill>
              <a:schemeClr val="tx1"/>
            </a:solidFill>
            <a:prstDash val="dash"/>
            <a:round/>
            <a:headEnd/>
            <a:tailEnd/>
          </a:ln>
          <a:effectLst/>
        </p:spPr>
        <p:txBody>
          <a:bodyPr/>
          <a:lstStyle/>
          <a:p>
            <a:endParaRPr lang="fr-FR"/>
          </a:p>
        </p:txBody>
      </p:sp>
      <p:sp>
        <p:nvSpPr>
          <p:cNvPr id="93" name="Line 99"/>
          <p:cNvSpPr>
            <a:spLocks noChangeShapeType="1"/>
          </p:cNvSpPr>
          <p:nvPr/>
        </p:nvSpPr>
        <p:spPr bwMode="auto">
          <a:xfrm>
            <a:off x="2209800" y="4283075"/>
            <a:ext cx="0" cy="762000"/>
          </a:xfrm>
          <a:prstGeom prst="line">
            <a:avLst/>
          </a:prstGeom>
          <a:noFill/>
          <a:ln w="19050">
            <a:solidFill>
              <a:schemeClr val="tx1"/>
            </a:solidFill>
            <a:round/>
            <a:headEnd/>
            <a:tailEnd/>
          </a:ln>
          <a:effectLst/>
        </p:spPr>
        <p:txBody>
          <a:bodyPr/>
          <a:lstStyle/>
          <a:p>
            <a:endParaRPr lang="fr-FR"/>
          </a:p>
        </p:txBody>
      </p:sp>
      <p:sp>
        <p:nvSpPr>
          <p:cNvPr id="94" name="Line 100"/>
          <p:cNvSpPr>
            <a:spLocks noChangeShapeType="1"/>
          </p:cNvSpPr>
          <p:nvPr/>
        </p:nvSpPr>
        <p:spPr bwMode="auto">
          <a:xfrm>
            <a:off x="2209800" y="5045075"/>
            <a:ext cx="457200" cy="0"/>
          </a:xfrm>
          <a:prstGeom prst="line">
            <a:avLst/>
          </a:prstGeom>
          <a:noFill/>
          <a:ln w="19050">
            <a:solidFill>
              <a:schemeClr val="tx1"/>
            </a:solidFill>
            <a:round/>
            <a:headEnd/>
            <a:tailEnd/>
          </a:ln>
          <a:effectLst/>
        </p:spPr>
        <p:txBody>
          <a:bodyPr/>
          <a:lstStyle/>
          <a:p>
            <a:endParaRPr lang="fr-FR"/>
          </a:p>
        </p:txBody>
      </p:sp>
      <p:sp>
        <p:nvSpPr>
          <p:cNvPr id="95" name="Line 101"/>
          <p:cNvSpPr>
            <a:spLocks noChangeShapeType="1"/>
          </p:cNvSpPr>
          <p:nvPr/>
        </p:nvSpPr>
        <p:spPr bwMode="auto">
          <a:xfrm flipV="1">
            <a:off x="2667000" y="4283075"/>
            <a:ext cx="0" cy="762000"/>
          </a:xfrm>
          <a:prstGeom prst="line">
            <a:avLst/>
          </a:prstGeom>
          <a:noFill/>
          <a:ln w="19050">
            <a:solidFill>
              <a:schemeClr val="tx1"/>
            </a:solidFill>
            <a:round/>
            <a:headEnd/>
            <a:tailEnd/>
          </a:ln>
          <a:effectLst/>
        </p:spPr>
        <p:txBody>
          <a:bodyPr/>
          <a:lstStyle/>
          <a:p>
            <a:endParaRPr lang="fr-FR"/>
          </a:p>
        </p:txBody>
      </p:sp>
      <p:sp>
        <p:nvSpPr>
          <p:cNvPr id="96" name="Line 102"/>
          <p:cNvSpPr>
            <a:spLocks noChangeShapeType="1"/>
          </p:cNvSpPr>
          <p:nvPr/>
        </p:nvSpPr>
        <p:spPr bwMode="auto">
          <a:xfrm>
            <a:off x="2667000" y="4283075"/>
            <a:ext cx="914400" cy="0"/>
          </a:xfrm>
          <a:prstGeom prst="line">
            <a:avLst/>
          </a:prstGeom>
          <a:noFill/>
          <a:ln w="19050">
            <a:solidFill>
              <a:schemeClr val="tx1"/>
            </a:solidFill>
            <a:round/>
            <a:headEnd/>
            <a:tailEnd/>
          </a:ln>
          <a:effectLst/>
        </p:spPr>
        <p:txBody>
          <a:bodyPr/>
          <a:lstStyle/>
          <a:p>
            <a:endParaRPr lang="fr-FR"/>
          </a:p>
        </p:txBody>
      </p:sp>
      <p:sp>
        <p:nvSpPr>
          <p:cNvPr id="97" name="Line 103"/>
          <p:cNvSpPr>
            <a:spLocks noChangeShapeType="1"/>
          </p:cNvSpPr>
          <p:nvPr/>
        </p:nvSpPr>
        <p:spPr bwMode="auto">
          <a:xfrm>
            <a:off x="3581400" y="4283075"/>
            <a:ext cx="0" cy="762000"/>
          </a:xfrm>
          <a:prstGeom prst="line">
            <a:avLst/>
          </a:prstGeom>
          <a:noFill/>
          <a:ln w="19050">
            <a:solidFill>
              <a:schemeClr val="tx1"/>
            </a:solidFill>
            <a:round/>
            <a:headEnd/>
            <a:tailEnd/>
          </a:ln>
          <a:effectLst/>
        </p:spPr>
        <p:txBody>
          <a:bodyPr/>
          <a:lstStyle/>
          <a:p>
            <a:endParaRPr lang="fr-FR"/>
          </a:p>
        </p:txBody>
      </p:sp>
      <p:sp>
        <p:nvSpPr>
          <p:cNvPr id="98" name="Line 106"/>
          <p:cNvSpPr>
            <a:spLocks noChangeShapeType="1"/>
          </p:cNvSpPr>
          <p:nvPr/>
        </p:nvSpPr>
        <p:spPr bwMode="auto">
          <a:xfrm flipV="1">
            <a:off x="4495800" y="4267200"/>
            <a:ext cx="0" cy="762000"/>
          </a:xfrm>
          <a:prstGeom prst="line">
            <a:avLst/>
          </a:prstGeom>
          <a:noFill/>
          <a:ln w="19050">
            <a:solidFill>
              <a:schemeClr val="tx1"/>
            </a:solidFill>
            <a:round/>
            <a:headEnd/>
            <a:tailEnd/>
          </a:ln>
          <a:effectLst/>
        </p:spPr>
        <p:txBody>
          <a:bodyPr/>
          <a:lstStyle/>
          <a:p>
            <a:endParaRPr lang="fr-FR"/>
          </a:p>
        </p:txBody>
      </p:sp>
      <p:sp>
        <p:nvSpPr>
          <p:cNvPr id="99" name="Line 108"/>
          <p:cNvSpPr>
            <a:spLocks noChangeShapeType="1"/>
          </p:cNvSpPr>
          <p:nvPr/>
        </p:nvSpPr>
        <p:spPr bwMode="auto">
          <a:xfrm flipV="1">
            <a:off x="4953000" y="4283075"/>
            <a:ext cx="0" cy="762000"/>
          </a:xfrm>
          <a:prstGeom prst="line">
            <a:avLst/>
          </a:prstGeom>
          <a:noFill/>
          <a:ln w="19050">
            <a:solidFill>
              <a:schemeClr val="tx1"/>
            </a:solidFill>
            <a:round/>
            <a:headEnd/>
            <a:tailEnd/>
          </a:ln>
          <a:effectLst/>
        </p:spPr>
        <p:txBody>
          <a:bodyPr/>
          <a:lstStyle/>
          <a:p>
            <a:endParaRPr lang="fr-FR"/>
          </a:p>
        </p:txBody>
      </p:sp>
      <p:sp>
        <p:nvSpPr>
          <p:cNvPr id="100" name="Line 109"/>
          <p:cNvSpPr>
            <a:spLocks noChangeShapeType="1"/>
          </p:cNvSpPr>
          <p:nvPr/>
        </p:nvSpPr>
        <p:spPr bwMode="auto">
          <a:xfrm>
            <a:off x="4953000" y="5029200"/>
            <a:ext cx="1371600" cy="0"/>
          </a:xfrm>
          <a:prstGeom prst="line">
            <a:avLst/>
          </a:prstGeom>
          <a:noFill/>
          <a:ln w="9525">
            <a:solidFill>
              <a:schemeClr val="tx1"/>
            </a:solidFill>
            <a:round/>
            <a:headEnd/>
            <a:tailEnd/>
          </a:ln>
          <a:effectLst/>
        </p:spPr>
        <p:txBody>
          <a:bodyPr/>
          <a:lstStyle/>
          <a:p>
            <a:endParaRPr lang="fr-FR"/>
          </a:p>
        </p:txBody>
      </p:sp>
      <p:sp>
        <p:nvSpPr>
          <p:cNvPr id="101" name="Line 110"/>
          <p:cNvSpPr>
            <a:spLocks noChangeShapeType="1"/>
          </p:cNvSpPr>
          <p:nvPr/>
        </p:nvSpPr>
        <p:spPr bwMode="auto">
          <a:xfrm flipV="1">
            <a:off x="6324600" y="4283075"/>
            <a:ext cx="0" cy="762000"/>
          </a:xfrm>
          <a:prstGeom prst="line">
            <a:avLst/>
          </a:prstGeom>
          <a:noFill/>
          <a:ln w="9525">
            <a:solidFill>
              <a:schemeClr val="tx1"/>
            </a:solidFill>
            <a:round/>
            <a:headEnd/>
            <a:tailEnd/>
          </a:ln>
          <a:effectLst/>
        </p:spPr>
        <p:txBody>
          <a:bodyPr/>
          <a:lstStyle/>
          <a:p>
            <a:endParaRPr lang="fr-FR"/>
          </a:p>
        </p:txBody>
      </p:sp>
      <p:sp>
        <p:nvSpPr>
          <p:cNvPr id="102" name="Line 111"/>
          <p:cNvSpPr>
            <a:spLocks noChangeShapeType="1"/>
          </p:cNvSpPr>
          <p:nvPr/>
        </p:nvSpPr>
        <p:spPr bwMode="auto">
          <a:xfrm>
            <a:off x="6324600" y="4283075"/>
            <a:ext cx="914400" cy="0"/>
          </a:xfrm>
          <a:prstGeom prst="line">
            <a:avLst/>
          </a:prstGeom>
          <a:noFill/>
          <a:ln w="19050">
            <a:solidFill>
              <a:schemeClr val="tx1"/>
            </a:solidFill>
            <a:round/>
            <a:headEnd/>
            <a:tailEnd/>
          </a:ln>
          <a:effectLst/>
        </p:spPr>
        <p:txBody>
          <a:bodyPr/>
          <a:lstStyle/>
          <a:p>
            <a:endParaRPr lang="fr-FR"/>
          </a:p>
        </p:txBody>
      </p:sp>
      <p:grpSp>
        <p:nvGrpSpPr>
          <p:cNvPr id="57" name="Group 112"/>
          <p:cNvGrpSpPr>
            <a:grpSpLocks/>
          </p:cNvGrpSpPr>
          <p:nvPr/>
        </p:nvGrpSpPr>
        <p:grpSpPr bwMode="auto">
          <a:xfrm>
            <a:off x="7239000" y="5883275"/>
            <a:ext cx="457200" cy="685800"/>
            <a:chOff x="816" y="3648"/>
            <a:chExt cx="288" cy="432"/>
          </a:xfrm>
        </p:grpSpPr>
        <p:sp>
          <p:nvSpPr>
            <p:cNvPr id="104" name="Line 113"/>
            <p:cNvSpPr>
              <a:spLocks noChangeShapeType="1"/>
            </p:cNvSpPr>
            <p:nvPr/>
          </p:nvSpPr>
          <p:spPr bwMode="auto">
            <a:xfrm>
              <a:off x="816" y="3648"/>
              <a:ext cx="144" cy="0"/>
            </a:xfrm>
            <a:prstGeom prst="line">
              <a:avLst/>
            </a:prstGeom>
            <a:noFill/>
            <a:ln w="9525">
              <a:solidFill>
                <a:schemeClr val="tx1"/>
              </a:solidFill>
              <a:round/>
              <a:headEnd/>
              <a:tailEnd/>
            </a:ln>
            <a:effectLst/>
          </p:spPr>
          <p:txBody>
            <a:bodyPr/>
            <a:lstStyle/>
            <a:p>
              <a:endParaRPr lang="fr-FR"/>
            </a:p>
          </p:txBody>
        </p:sp>
        <p:sp>
          <p:nvSpPr>
            <p:cNvPr id="105" name="Line 114"/>
            <p:cNvSpPr>
              <a:spLocks noChangeShapeType="1"/>
            </p:cNvSpPr>
            <p:nvPr/>
          </p:nvSpPr>
          <p:spPr bwMode="auto">
            <a:xfrm>
              <a:off x="960" y="3648"/>
              <a:ext cx="0" cy="432"/>
            </a:xfrm>
            <a:prstGeom prst="line">
              <a:avLst/>
            </a:prstGeom>
            <a:noFill/>
            <a:ln w="9525">
              <a:solidFill>
                <a:schemeClr val="tx1"/>
              </a:solidFill>
              <a:round/>
              <a:headEnd/>
              <a:tailEnd/>
            </a:ln>
            <a:effectLst/>
          </p:spPr>
          <p:txBody>
            <a:bodyPr/>
            <a:lstStyle/>
            <a:p>
              <a:endParaRPr lang="fr-FR"/>
            </a:p>
          </p:txBody>
        </p:sp>
        <p:sp>
          <p:nvSpPr>
            <p:cNvPr id="106" name="Line 115"/>
            <p:cNvSpPr>
              <a:spLocks noChangeShapeType="1"/>
            </p:cNvSpPr>
            <p:nvPr/>
          </p:nvSpPr>
          <p:spPr bwMode="auto">
            <a:xfrm>
              <a:off x="960" y="4080"/>
              <a:ext cx="144" cy="0"/>
            </a:xfrm>
            <a:prstGeom prst="line">
              <a:avLst/>
            </a:prstGeom>
            <a:noFill/>
            <a:ln w="9525">
              <a:solidFill>
                <a:schemeClr val="tx1"/>
              </a:solidFill>
              <a:round/>
              <a:headEnd/>
              <a:tailEnd/>
            </a:ln>
            <a:effectLst/>
          </p:spPr>
          <p:txBody>
            <a:bodyPr/>
            <a:lstStyle/>
            <a:p>
              <a:endParaRPr lang="fr-FR"/>
            </a:p>
          </p:txBody>
        </p:sp>
        <p:sp>
          <p:nvSpPr>
            <p:cNvPr id="107" name="Line 116"/>
            <p:cNvSpPr>
              <a:spLocks noChangeShapeType="1"/>
            </p:cNvSpPr>
            <p:nvPr/>
          </p:nvSpPr>
          <p:spPr bwMode="auto">
            <a:xfrm>
              <a:off x="1104" y="3648"/>
              <a:ext cx="0" cy="432"/>
            </a:xfrm>
            <a:prstGeom prst="line">
              <a:avLst/>
            </a:prstGeom>
            <a:noFill/>
            <a:ln w="9525">
              <a:solidFill>
                <a:schemeClr val="tx1"/>
              </a:solidFill>
              <a:round/>
              <a:headEnd/>
              <a:tailEnd/>
            </a:ln>
            <a:effectLst/>
          </p:spPr>
          <p:txBody>
            <a:bodyPr/>
            <a:lstStyle/>
            <a:p>
              <a:endParaRPr lang="fr-FR"/>
            </a:p>
          </p:txBody>
        </p:sp>
      </p:grpSp>
      <p:sp>
        <p:nvSpPr>
          <p:cNvPr id="108" name="Line 117"/>
          <p:cNvSpPr>
            <a:spLocks noChangeShapeType="1"/>
          </p:cNvSpPr>
          <p:nvPr/>
        </p:nvSpPr>
        <p:spPr bwMode="auto">
          <a:xfrm>
            <a:off x="7239000" y="3521075"/>
            <a:ext cx="0" cy="3336925"/>
          </a:xfrm>
          <a:prstGeom prst="line">
            <a:avLst/>
          </a:prstGeom>
          <a:noFill/>
          <a:ln w="9525">
            <a:solidFill>
              <a:schemeClr val="tx1"/>
            </a:solidFill>
            <a:prstDash val="dash"/>
            <a:round/>
            <a:headEnd/>
            <a:tailEnd/>
          </a:ln>
          <a:effectLst/>
        </p:spPr>
        <p:txBody>
          <a:bodyPr/>
          <a:lstStyle/>
          <a:p>
            <a:endParaRPr lang="fr-FR"/>
          </a:p>
        </p:txBody>
      </p:sp>
      <p:sp>
        <p:nvSpPr>
          <p:cNvPr id="109" name="Line 118"/>
          <p:cNvSpPr>
            <a:spLocks noChangeShapeType="1"/>
          </p:cNvSpPr>
          <p:nvPr/>
        </p:nvSpPr>
        <p:spPr bwMode="auto">
          <a:xfrm>
            <a:off x="7696200" y="3521075"/>
            <a:ext cx="0" cy="2362200"/>
          </a:xfrm>
          <a:prstGeom prst="line">
            <a:avLst/>
          </a:prstGeom>
          <a:noFill/>
          <a:ln w="9525">
            <a:solidFill>
              <a:schemeClr val="tx1"/>
            </a:solidFill>
            <a:prstDash val="dash"/>
            <a:round/>
            <a:headEnd/>
            <a:tailEnd/>
          </a:ln>
          <a:effectLst/>
        </p:spPr>
        <p:txBody>
          <a:bodyPr/>
          <a:lstStyle/>
          <a:p>
            <a:endParaRPr lang="fr-FR"/>
          </a:p>
        </p:txBody>
      </p:sp>
      <p:grpSp>
        <p:nvGrpSpPr>
          <p:cNvPr id="62" name="Group 119"/>
          <p:cNvGrpSpPr>
            <a:grpSpLocks/>
          </p:cNvGrpSpPr>
          <p:nvPr/>
        </p:nvGrpSpPr>
        <p:grpSpPr bwMode="auto">
          <a:xfrm>
            <a:off x="7696200" y="5883275"/>
            <a:ext cx="457200" cy="685800"/>
            <a:chOff x="816" y="3648"/>
            <a:chExt cx="288" cy="432"/>
          </a:xfrm>
        </p:grpSpPr>
        <p:sp>
          <p:nvSpPr>
            <p:cNvPr id="111" name="Line 120"/>
            <p:cNvSpPr>
              <a:spLocks noChangeShapeType="1"/>
            </p:cNvSpPr>
            <p:nvPr/>
          </p:nvSpPr>
          <p:spPr bwMode="auto">
            <a:xfrm>
              <a:off x="816" y="3648"/>
              <a:ext cx="144" cy="0"/>
            </a:xfrm>
            <a:prstGeom prst="line">
              <a:avLst/>
            </a:prstGeom>
            <a:noFill/>
            <a:ln w="9525">
              <a:solidFill>
                <a:schemeClr val="tx1"/>
              </a:solidFill>
              <a:round/>
              <a:headEnd/>
              <a:tailEnd/>
            </a:ln>
            <a:effectLst/>
          </p:spPr>
          <p:txBody>
            <a:bodyPr/>
            <a:lstStyle/>
            <a:p>
              <a:endParaRPr lang="fr-FR"/>
            </a:p>
          </p:txBody>
        </p:sp>
        <p:sp>
          <p:nvSpPr>
            <p:cNvPr id="112" name="Line 121"/>
            <p:cNvSpPr>
              <a:spLocks noChangeShapeType="1"/>
            </p:cNvSpPr>
            <p:nvPr/>
          </p:nvSpPr>
          <p:spPr bwMode="auto">
            <a:xfrm>
              <a:off x="960" y="3648"/>
              <a:ext cx="0" cy="432"/>
            </a:xfrm>
            <a:prstGeom prst="line">
              <a:avLst/>
            </a:prstGeom>
            <a:noFill/>
            <a:ln w="9525">
              <a:solidFill>
                <a:schemeClr val="tx1"/>
              </a:solidFill>
              <a:round/>
              <a:headEnd/>
              <a:tailEnd/>
            </a:ln>
            <a:effectLst/>
          </p:spPr>
          <p:txBody>
            <a:bodyPr/>
            <a:lstStyle/>
            <a:p>
              <a:endParaRPr lang="fr-FR"/>
            </a:p>
          </p:txBody>
        </p:sp>
        <p:sp>
          <p:nvSpPr>
            <p:cNvPr id="113" name="Line 122"/>
            <p:cNvSpPr>
              <a:spLocks noChangeShapeType="1"/>
            </p:cNvSpPr>
            <p:nvPr/>
          </p:nvSpPr>
          <p:spPr bwMode="auto">
            <a:xfrm>
              <a:off x="960" y="4080"/>
              <a:ext cx="144" cy="0"/>
            </a:xfrm>
            <a:prstGeom prst="line">
              <a:avLst/>
            </a:prstGeom>
            <a:noFill/>
            <a:ln w="9525">
              <a:solidFill>
                <a:schemeClr val="tx1"/>
              </a:solidFill>
              <a:round/>
              <a:headEnd/>
              <a:tailEnd/>
            </a:ln>
            <a:effectLst/>
          </p:spPr>
          <p:txBody>
            <a:bodyPr/>
            <a:lstStyle/>
            <a:p>
              <a:endParaRPr lang="fr-FR"/>
            </a:p>
          </p:txBody>
        </p:sp>
        <p:sp>
          <p:nvSpPr>
            <p:cNvPr id="114" name="Line 123"/>
            <p:cNvSpPr>
              <a:spLocks noChangeShapeType="1"/>
            </p:cNvSpPr>
            <p:nvPr/>
          </p:nvSpPr>
          <p:spPr bwMode="auto">
            <a:xfrm>
              <a:off x="1104" y="3648"/>
              <a:ext cx="0" cy="432"/>
            </a:xfrm>
            <a:prstGeom prst="line">
              <a:avLst/>
            </a:prstGeom>
            <a:noFill/>
            <a:ln w="9525">
              <a:solidFill>
                <a:schemeClr val="tx1"/>
              </a:solidFill>
              <a:round/>
              <a:headEnd/>
              <a:tailEnd/>
            </a:ln>
            <a:effectLst/>
          </p:spPr>
          <p:txBody>
            <a:bodyPr/>
            <a:lstStyle/>
            <a:p>
              <a:endParaRPr lang="fr-FR"/>
            </a:p>
          </p:txBody>
        </p:sp>
      </p:grpSp>
      <p:sp>
        <p:nvSpPr>
          <p:cNvPr id="115" name="Line 124"/>
          <p:cNvSpPr>
            <a:spLocks noChangeShapeType="1"/>
          </p:cNvSpPr>
          <p:nvPr/>
        </p:nvSpPr>
        <p:spPr bwMode="auto">
          <a:xfrm>
            <a:off x="7696200" y="3521075"/>
            <a:ext cx="0" cy="2362200"/>
          </a:xfrm>
          <a:prstGeom prst="line">
            <a:avLst/>
          </a:prstGeom>
          <a:noFill/>
          <a:ln w="9525">
            <a:solidFill>
              <a:schemeClr val="tx1"/>
            </a:solidFill>
            <a:prstDash val="dash"/>
            <a:round/>
            <a:headEnd/>
            <a:tailEnd/>
          </a:ln>
          <a:effectLst/>
        </p:spPr>
        <p:txBody>
          <a:bodyPr/>
          <a:lstStyle/>
          <a:p>
            <a:endParaRPr lang="fr-FR"/>
          </a:p>
        </p:txBody>
      </p:sp>
      <p:sp>
        <p:nvSpPr>
          <p:cNvPr id="116" name="Line 125"/>
          <p:cNvSpPr>
            <a:spLocks noChangeShapeType="1"/>
          </p:cNvSpPr>
          <p:nvPr/>
        </p:nvSpPr>
        <p:spPr bwMode="auto">
          <a:xfrm>
            <a:off x="8153400" y="3521075"/>
            <a:ext cx="0" cy="2362200"/>
          </a:xfrm>
          <a:prstGeom prst="line">
            <a:avLst/>
          </a:prstGeom>
          <a:noFill/>
          <a:ln w="9525">
            <a:solidFill>
              <a:schemeClr val="tx1"/>
            </a:solidFill>
            <a:prstDash val="dash"/>
            <a:round/>
            <a:headEnd/>
            <a:tailEnd/>
          </a:ln>
          <a:effectLst/>
        </p:spPr>
        <p:txBody>
          <a:bodyPr/>
          <a:lstStyle/>
          <a:p>
            <a:endParaRPr lang="fr-FR"/>
          </a:p>
        </p:txBody>
      </p:sp>
      <p:sp>
        <p:nvSpPr>
          <p:cNvPr id="117" name="Line 126"/>
          <p:cNvSpPr>
            <a:spLocks noChangeShapeType="1"/>
          </p:cNvSpPr>
          <p:nvPr/>
        </p:nvSpPr>
        <p:spPr bwMode="auto">
          <a:xfrm>
            <a:off x="7239000" y="4283075"/>
            <a:ext cx="914400" cy="0"/>
          </a:xfrm>
          <a:prstGeom prst="line">
            <a:avLst/>
          </a:prstGeom>
          <a:noFill/>
          <a:ln w="19050">
            <a:solidFill>
              <a:schemeClr val="tx1"/>
            </a:solidFill>
            <a:round/>
            <a:headEnd/>
            <a:tailEnd/>
          </a:ln>
          <a:effectLst/>
        </p:spPr>
        <p:txBody>
          <a:bodyPr/>
          <a:lstStyle/>
          <a:p>
            <a:endParaRPr lang="fr-FR"/>
          </a:p>
        </p:txBody>
      </p:sp>
      <p:sp>
        <p:nvSpPr>
          <p:cNvPr id="118" name="Text Box 127"/>
          <p:cNvSpPr txBox="1">
            <a:spLocks noChangeArrowheads="1"/>
          </p:cNvSpPr>
          <p:nvPr/>
        </p:nvSpPr>
        <p:spPr bwMode="auto">
          <a:xfrm rot="16200000">
            <a:off x="1081882" y="3534568"/>
            <a:ext cx="946150" cy="366713"/>
          </a:xfrm>
          <a:prstGeom prst="rect">
            <a:avLst/>
          </a:prstGeom>
          <a:noFill/>
          <a:ln w="9525">
            <a:noFill/>
            <a:miter lim="800000"/>
            <a:headEnd/>
            <a:tailEnd/>
          </a:ln>
          <a:effectLst/>
        </p:spPr>
        <p:txBody>
          <a:bodyPr>
            <a:spAutoFit/>
          </a:bodyPr>
          <a:lstStyle/>
          <a:p>
            <a:r>
              <a:rPr lang="fr-FR" sz="1800" b="1">
                <a:latin typeface="Courier New" pitchFamily="49" charset="0"/>
              </a:rPr>
              <a:t>Repos</a:t>
            </a:r>
          </a:p>
        </p:txBody>
      </p:sp>
      <p:sp>
        <p:nvSpPr>
          <p:cNvPr id="119" name="Text Box 128"/>
          <p:cNvSpPr txBox="1">
            <a:spLocks noChangeArrowheads="1"/>
          </p:cNvSpPr>
          <p:nvPr/>
        </p:nvSpPr>
        <p:spPr bwMode="auto">
          <a:xfrm rot="16200000">
            <a:off x="1996282" y="3534568"/>
            <a:ext cx="946150" cy="366713"/>
          </a:xfrm>
          <a:prstGeom prst="rect">
            <a:avLst/>
          </a:prstGeom>
          <a:noFill/>
          <a:ln w="9525">
            <a:noFill/>
            <a:miter lim="800000"/>
            <a:headEnd/>
            <a:tailEnd/>
          </a:ln>
          <a:effectLst/>
        </p:spPr>
        <p:txBody>
          <a:bodyPr>
            <a:spAutoFit/>
          </a:bodyPr>
          <a:lstStyle/>
          <a:p>
            <a:r>
              <a:rPr lang="fr-FR" sz="1800" b="1">
                <a:latin typeface="Courier New" pitchFamily="49" charset="0"/>
              </a:rPr>
              <a:t>Start</a:t>
            </a:r>
          </a:p>
        </p:txBody>
      </p:sp>
      <p:sp>
        <p:nvSpPr>
          <p:cNvPr id="120" name="Text Box 129"/>
          <p:cNvSpPr txBox="1">
            <a:spLocks noChangeArrowheads="1"/>
          </p:cNvSpPr>
          <p:nvPr/>
        </p:nvSpPr>
        <p:spPr bwMode="auto">
          <a:xfrm rot="16200000">
            <a:off x="5959476" y="3382962"/>
            <a:ext cx="1249362" cy="366713"/>
          </a:xfrm>
          <a:prstGeom prst="rect">
            <a:avLst/>
          </a:prstGeom>
          <a:noFill/>
          <a:ln w="9525">
            <a:noFill/>
            <a:miter lim="800000"/>
            <a:headEnd/>
            <a:tailEnd/>
          </a:ln>
          <a:effectLst/>
        </p:spPr>
        <p:txBody>
          <a:bodyPr>
            <a:spAutoFit/>
          </a:bodyPr>
          <a:lstStyle/>
          <a:p>
            <a:r>
              <a:rPr lang="fr-FR" sz="1800" b="1">
                <a:latin typeface="Courier New" pitchFamily="49" charset="0"/>
              </a:rPr>
              <a:t>Parité</a:t>
            </a:r>
          </a:p>
        </p:txBody>
      </p:sp>
      <p:sp>
        <p:nvSpPr>
          <p:cNvPr id="121" name="Text Box 130"/>
          <p:cNvSpPr txBox="1">
            <a:spLocks noChangeArrowheads="1"/>
          </p:cNvSpPr>
          <p:nvPr/>
        </p:nvSpPr>
        <p:spPr bwMode="auto">
          <a:xfrm rot="16200000">
            <a:off x="6568282" y="3534568"/>
            <a:ext cx="946150" cy="366713"/>
          </a:xfrm>
          <a:prstGeom prst="rect">
            <a:avLst/>
          </a:prstGeom>
          <a:noFill/>
          <a:ln w="9525">
            <a:noFill/>
            <a:miter lim="800000"/>
            <a:headEnd/>
            <a:tailEnd/>
          </a:ln>
          <a:effectLst/>
        </p:spPr>
        <p:txBody>
          <a:bodyPr>
            <a:spAutoFit/>
          </a:bodyPr>
          <a:lstStyle/>
          <a:p>
            <a:r>
              <a:rPr lang="fr-FR" sz="1800" b="1">
                <a:latin typeface="Courier New" pitchFamily="49" charset="0"/>
              </a:rPr>
              <a:t>Stop</a:t>
            </a:r>
          </a:p>
        </p:txBody>
      </p:sp>
      <p:sp>
        <p:nvSpPr>
          <p:cNvPr id="122" name="Text Box 131"/>
          <p:cNvSpPr txBox="1">
            <a:spLocks noChangeArrowheads="1"/>
          </p:cNvSpPr>
          <p:nvPr/>
        </p:nvSpPr>
        <p:spPr bwMode="auto">
          <a:xfrm rot="16200000">
            <a:off x="7025482" y="3534568"/>
            <a:ext cx="946150" cy="366713"/>
          </a:xfrm>
          <a:prstGeom prst="rect">
            <a:avLst/>
          </a:prstGeom>
          <a:noFill/>
          <a:ln w="9525">
            <a:noFill/>
            <a:miter lim="800000"/>
            <a:headEnd/>
            <a:tailEnd/>
          </a:ln>
          <a:effectLst/>
        </p:spPr>
        <p:txBody>
          <a:bodyPr>
            <a:spAutoFit/>
          </a:bodyPr>
          <a:lstStyle/>
          <a:p>
            <a:r>
              <a:rPr lang="fr-FR" sz="1800" b="1">
                <a:latin typeface="Courier New" pitchFamily="49" charset="0"/>
              </a:rPr>
              <a:t>Repos</a:t>
            </a:r>
          </a:p>
        </p:txBody>
      </p:sp>
      <p:sp>
        <p:nvSpPr>
          <p:cNvPr id="123" name="Text Box 132"/>
          <p:cNvSpPr txBox="1">
            <a:spLocks noChangeArrowheads="1"/>
          </p:cNvSpPr>
          <p:nvPr/>
        </p:nvSpPr>
        <p:spPr bwMode="auto">
          <a:xfrm>
            <a:off x="228600" y="3336925"/>
            <a:ext cx="1139825" cy="366713"/>
          </a:xfrm>
          <a:prstGeom prst="rect">
            <a:avLst/>
          </a:prstGeom>
          <a:noFill/>
          <a:ln w="9525">
            <a:noFill/>
            <a:miter lim="800000"/>
            <a:headEnd/>
            <a:tailEnd/>
          </a:ln>
          <a:effectLst/>
        </p:spPr>
        <p:txBody>
          <a:bodyPr wrap="none">
            <a:spAutoFit/>
          </a:bodyPr>
          <a:lstStyle/>
          <a:p>
            <a:r>
              <a:rPr lang="fr-FR" sz="1800" b="1">
                <a:latin typeface="Courier New" pitchFamily="49" charset="0"/>
              </a:rPr>
              <a:t>Message</a:t>
            </a:r>
          </a:p>
        </p:txBody>
      </p:sp>
      <p:sp>
        <p:nvSpPr>
          <p:cNvPr id="124" name="Text Box 133"/>
          <p:cNvSpPr txBox="1">
            <a:spLocks noChangeArrowheads="1"/>
          </p:cNvSpPr>
          <p:nvPr/>
        </p:nvSpPr>
        <p:spPr bwMode="auto">
          <a:xfrm>
            <a:off x="228600" y="5273675"/>
            <a:ext cx="1139825" cy="366713"/>
          </a:xfrm>
          <a:prstGeom prst="rect">
            <a:avLst/>
          </a:prstGeom>
          <a:noFill/>
          <a:ln w="9525">
            <a:noFill/>
            <a:miter lim="800000"/>
            <a:headEnd/>
            <a:tailEnd/>
          </a:ln>
          <a:effectLst/>
        </p:spPr>
        <p:txBody>
          <a:bodyPr wrap="none">
            <a:spAutoFit/>
          </a:bodyPr>
          <a:lstStyle/>
          <a:p>
            <a:r>
              <a:rPr lang="fr-FR" sz="1800" b="1">
                <a:latin typeface="Courier New" pitchFamily="49" charset="0"/>
              </a:rPr>
              <a:t>Horloge</a:t>
            </a:r>
          </a:p>
        </p:txBody>
      </p:sp>
      <p:sp>
        <p:nvSpPr>
          <p:cNvPr id="125" name="Text Box 134"/>
          <p:cNvSpPr txBox="1">
            <a:spLocks noChangeArrowheads="1"/>
          </p:cNvSpPr>
          <p:nvPr/>
        </p:nvSpPr>
        <p:spPr bwMode="auto">
          <a:xfrm>
            <a:off x="1066800" y="6491288"/>
            <a:ext cx="320675" cy="366712"/>
          </a:xfrm>
          <a:prstGeom prst="rect">
            <a:avLst/>
          </a:prstGeom>
          <a:noFill/>
          <a:ln w="9525">
            <a:noFill/>
            <a:miter lim="800000"/>
            <a:headEnd/>
            <a:tailEnd/>
          </a:ln>
          <a:effectLst/>
        </p:spPr>
        <p:txBody>
          <a:bodyPr wrap="none">
            <a:spAutoFit/>
          </a:bodyPr>
          <a:lstStyle/>
          <a:p>
            <a:r>
              <a:rPr lang="fr-FR" sz="1800" b="1">
                <a:latin typeface="Courier New" pitchFamily="49" charset="0"/>
              </a:rPr>
              <a:t>0</a:t>
            </a:r>
          </a:p>
        </p:txBody>
      </p:sp>
      <p:sp>
        <p:nvSpPr>
          <p:cNvPr id="126" name="Text Box 136"/>
          <p:cNvSpPr txBox="1">
            <a:spLocks noChangeArrowheads="1"/>
          </p:cNvSpPr>
          <p:nvPr/>
        </p:nvSpPr>
        <p:spPr bwMode="auto">
          <a:xfrm>
            <a:off x="3810000" y="3671888"/>
            <a:ext cx="1003300" cy="366712"/>
          </a:xfrm>
          <a:prstGeom prst="rect">
            <a:avLst/>
          </a:prstGeom>
          <a:noFill/>
          <a:ln w="9525">
            <a:noFill/>
            <a:miter lim="800000"/>
            <a:headEnd/>
            <a:tailEnd/>
          </a:ln>
          <a:effectLst/>
        </p:spPr>
        <p:txBody>
          <a:bodyPr wrap="none">
            <a:spAutoFit/>
          </a:bodyPr>
          <a:lstStyle/>
          <a:p>
            <a:r>
              <a:rPr lang="fr-FR" sz="1800" b="1">
                <a:latin typeface="Courier New" pitchFamily="49" charset="0"/>
              </a:rPr>
              <a:t>Donnée</a:t>
            </a:r>
          </a:p>
        </p:txBody>
      </p:sp>
      <p:sp>
        <p:nvSpPr>
          <p:cNvPr id="127" name="Text Box 137"/>
          <p:cNvSpPr txBox="1">
            <a:spLocks noChangeArrowheads="1"/>
          </p:cNvSpPr>
          <p:nvPr/>
        </p:nvSpPr>
        <p:spPr bwMode="auto">
          <a:xfrm>
            <a:off x="2771800" y="2420888"/>
            <a:ext cx="5578475" cy="1323439"/>
          </a:xfrm>
          <a:prstGeom prst="rect">
            <a:avLst/>
          </a:prstGeom>
          <a:noFill/>
          <a:ln w="9525">
            <a:noFill/>
            <a:miter lim="800000"/>
            <a:headEnd/>
            <a:tailEnd/>
          </a:ln>
          <a:effectLst/>
        </p:spPr>
        <p:txBody>
          <a:bodyPr wrap="square">
            <a:spAutoFit/>
          </a:bodyPr>
          <a:lstStyle/>
          <a:p>
            <a:r>
              <a:rPr lang="fr-FR" sz="2000" b="1" dirty="0">
                <a:solidFill>
                  <a:srgbClr val="FF0000"/>
                </a:solidFill>
                <a:latin typeface="Courier New" pitchFamily="49" charset="0"/>
              </a:rPr>
              <a:t>1 bit de Start / 1 bit de Stop</a:t>
            </a:r>
            <a:br>
              <a:rPr lang="fr-FR" sz="2000" b="1" dirty="0">
                <a:solidFill>
                  <a:srgbClr val="FF0000"/>
                </a:solidFill>
                <a:latin typeface="Courier New" pitchFamily="49" charset="0"/>
              </a:rPr>
            </a:br>
            <a:r>
              <a:rPr lang="fr-FR" sz="2000" b="1" dirty="0">
                <a:solidFill>
                  <a:srgbClr val="FF0000"/>
                </a:solidFill>
                <a:latin typeface="Courier New" pitchFamily="49" charset="0"/>
              </a:rPr>
              <a:t>8 bits de Données : 00010011 -&gt; h13</a:t>
            </a:r>
            <a:br>
              <a:rPr lang="fr-FR" sz="2000" b="1" dirty="0">
                <a:solidFill>
                  <a:srgbClr val="FF0000"/>
                </a:solidFill>
                <a:latin typeface="Courier New" pitchFamily="49" charset="0"/>
              </a:rPr>
            </a:br>
            <a:r>
              <a:rPr lang="fr-FR" sz="2000" b="1" dirty="0">
                <a:solidFill>
                  <a:srgbClr val="FF0000"/>
                </a:solidFill>
                <a:latin typeface="Courier New" pitchFamily="49" charset="0"/>
              </a:rPr>
              <a:t>Parité Paire </a:t>
            </a:r>
          </a:p>
          <a:p>
            <a:r>
              <a:rPr lang="fr-FR" sz="2000" b="1" dirty="0">
                <a:solidFill>
                  <a:srgbClr val="FF0000"/>
                </a:solidFill>
                <a:latin typeface="Courier New" pitchFamily="49" charset="0"/>
              </a:rPr>
              <a:t>Vitesse 9600 bauds</a:t>
            </a:r>
          </a:p>
        </p:txBody>
      </p:sp>
      <p:sp>
        <p:nvSpPr>
          <p:cNvPr id="128" name="Text Box 138"/>
          <p:cNvSpPr txBox="1">
            <a:spLocks noChangeArrowheads="1"/>
          </p:cNvSpPr>
          <p:nvPr/>
        </p:nvSpPr>
        <p:spPr bwMode="auto">
          <a:xfrm>
            <a:off x="4038600" y="6567488"/>
            <a:ext cx="1143000" cy="366712"/>
          </a:xfrm>
          <a:prstGeom prst="rect">
            <a:avLst/>
          </a:prstGeom>
          <a:noFill/>
          <a:ln w="9525">
            <a:noFill/>
            <a:miter lim="800000"/>
            <a:headEnd/>
            <a:tailEnd/>
          </a:ln>
          <a:effectLst/>
        </p:spPr>
        <p:txBody>
          <a:bodyPr>
            <a:spAutoFit/>
          </a:bodyPr>
          <a:lstStyle/>
          <a:p>
            <a:r>
              <a:rPr lang="fr-FR" sz="1800" b="1">
                <a:latin typeface="Courier New" pitchFamily="49" charset="0"/>
              </a:rPr>
              <a:t>1,145ms</a:t>
            </a:r>
          </a:p>
        </p:txBody>
      </p:sp>
      <p:sp>
        <p:nvSpPr>
          <p:cNvPr id="129" name="Line 139"/>
          <p:cNvSpPr>
            <a:spLocks noChangeShapeType="1"/>
          </p:cNvSpPr>
          <p:nvPr/>
        </p:nvSpPr>
        <p:spPr bwMode="auto">
          <a:xfrm>
            <a:off x="3581400" y="5029200"/>
            <a:ext cx="935038" cy="0"/>
          </a:xfrm>
          <a:prstGeom prst="line">
            <a:avLst/>
          </a:prstGeom>
          <a:noFill/>
          <a:ln w="19050">
            <a:solidFill>
              <a:schemeClr val="tx1"/>
            </a:solidFill>
            <a:round/>
            <a:headEnd/>
            <a:tailEnd/>
          </a:ln>
          <a:effectLst/>
        </p:spPr>
        <p:txBody>
          <a:bodyPr/>
          <a:lstStyle/>
          <a:p>
            <a:endParaRPr lang="fr-FR"/>
          </a:p>
        </p:txBody>
      </p:sp>
      <p:sp>
        <p:nvSpPr>
          <p:cNvPr id="130" name="Line 140"/>
          <p:cNvSpPr>
            <a:spLocks noChangeShapeType="1"/>
          </p:cNvSpPr>
          <p:nvPr/>
        </p:nvSpPr>
        <p:spPr bwMode="auto">
          <a:xfrm>
            <a:off x="4495800" y="4267200"/>
            <a:ext cx="457200" cy="0"/>
          </a:xfrm>
          <a:prstGeom prst="line">
            <a:avLst/>
          </a:prstGeom>
          <a:noFill/>
          <a:ln w="19050">
            <a:solidFill>
              <a:schemeClr val="tx1"/>
            </a:solidFill>
            <a:round/>
            <a:headEnd/>
            <a:tailEnd/>
          </a:ln>
          <a:effectLst/>
        </p:spPr>
        <p:txBody>
          <a:bodyPr/>
          <a:lstStyle/>
          <a:p>
            <a:endParaRPr lang="fr-FR"/>
          </a:p>
        </p:txBody>
      </p:sp>
      <p:sp>
        <p:nvSpPr>
          <p:cNvPr id="131" name="Line 141"/>
          <p:cNvSpPr>
            <a:spLocks noChangeShapeType="1"/>
          </p:cNvSpPr>
          <p:nvPr/>
        </p:nvSpPr>
        <p:spPr bwMode="auto">
          <a:xfrm>
            <a:off x="4953000" y="5029200"/>
            <a:ext cx="1371600" cy="0"/>
          </a:xfrm>
          <a:prstGeom prst="line">
            <a:avLst/>
          </a:prstGeom>
          <a:noFill/>
          <a:ln w="19050">
            <a:solidFill>
              <a:schemeClr val="tx1"/>
            </a:solidFill>
            <a:round/>
            <a:headEnd/>
            <a:tailEnd/>
          </a:ln>
          <a:effectLst/>
        </p:spPr>
        <p:txBody>
          <a:bodyPr/>
          <a:lstStyle/>
          <a:p>
            <a:endParaRPr lang="fr-FR"/>
          </a:p>
        </p:txBody>
      </p:sp>
      <p:sp>
        <p:nvSpPr>
          <p:cNvPr id="132" name="Line 142"/>
          <p:cNvSpPr>
            <a:spLocks noChangeShapeType="1"/>
          </p:cNvSpPr>
          <p:nvPr/>
        </p:nvSpPr>
        <p:spPr bwMode="auto">
          <a:xfrm flipV="1">
            <a:off x="6324600" y="4267200"/>
            <a:ext cx="0" cy="762000"/>
          </a:xfrm>
          <a:prstGeom prst="line">
            <a:avLst/>
          </a:prstGeom>
          <a:noFill/>
          <a:ln w="19050">
            <a:solidFill>
              <a:schemeClr val="tx1"/>
            </a:solidFill>
            <a:round/>
            <a:headEnd/>
            <a:tailEnd/>
          </a:ln>
          <a:effectLst/>
        </p:spPr>
        <p:txBody>
          <a:bodyPr/>
          <a:lstStyle/>
          <a:p>
            <a:endParaRPr lang="fr-FR"/>
          </a:p>
        </p:txBody>
      </p:sp>
      <p:sp>
        <p:nvSpPr>
          <p:cNvPr id="133" name="Line 143"/>
          <p:cNvSpPr>
            <a:spLocks noChangeShapeType="1"/>
          </p:cNvSpPr>
          <p:nvPr/>
        </p:nvSpPr>
        <p:spPr bwMode="auto">
          <a:xfrm>
            <a:off x="5181600" y="6705600"/>
            <a:ext cx="2057400" cy="0"/>
          </a:xfrm>
          <a:prstGeom prst="line">
            <a:avLst/>
          </a:prstGeom>
          <a:noFill/>
          <a:ln w="9525">
            <a:solidFill>
              <a:schemeClr val="tx1"/>
            </a:solidFill>
            <a:round/>
            <a:headEnd/>
            <a:tailEnd type="triangle" w="med" len="med"/>
          </a:ln>
          <a:effectLst/>
        </p:spPr>
        <p:txBody>
          <a:bodyPr/>
          <a:lstStyle/>
          <a:p>
            <a:endParaRPr lang="fr-FR"/>
          </a:p>
        </p:txBody>
      </p:sp>
      <p:sp>
        <p:nvSpPr>
          <p:cNvPr id="134" name="Line 144"/>
          <p:cNvSpPr>
            <a:spLocks noChangeShapeType="1"/>
          </p:cNvSpPr>
          <p:nvPr/>
        </p:nvSpPr>
        <p:spPr bwMode="auto">
          <a:xfrm flipH="1" flipV="1">
            <a:off x="2209800" y="6705600"/>
            <a:ext cx="1752600" cy="0"/>
          </a:xfrm>
          <a:prstGeom prst="line">
            <a:avLst/>
          </a:prstGeom>
          <a:noFill/>
          <a:ln w="9525">
            <a:solidFill>
              <a:schemeClr val="tx1"/>
            </a:solidFill>
            <a:round/>
            <a:headEnd/>
            <a:tailEnd type="triangle" w="med" len="med"/>
          </a:ln>
          <a:effectLst/>
        </p:spPr>
        <p:txBody>
          <a:bodyPr/>
          <a:lstStyle/>
          <a:p>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4219553" cy="1200329"/>
          </a:xfrm>
          <a:prstGeom prst="rect">
            <a:avLst/>
          </a:prstGeom>
        </p:spPr>
        <p:txBody>
          <a:bodyPr wrap="none">
            <a:spAutoFit/>
          </a:bodyPr>
          <a:lstStyle/>
          <a:p>
            <a:r>
              <a:rPr lang="fr-FR" sz="2400" dirty="0" smtClean="0"/>
              <a:t>Initiation aux réseaux</a:t>
            </a:r>
          </a:p>
          <a:p>
            <a:endParaRPr lang="fr-FR" sz="2400" dirty="0" smtClean="0"/>
          </a:p>
          <a:p>
            <a:r>
              <a:rPr lang="fr-FR" sz="2400" dirty="0" smtClean="0"/>
              <a:t>2- Connexion des périphériques </a:t>
            </a:r>
            <a:endParaRPr lang="fr-FR" sz="2400" dirty="0"/>
          </a:p>
        </p:txBody>
      </p:sp>
      <p:sp>
        <p:nvSpPr>
          <p:cNvPr id="7" name="Rectangle 6"/>
          <p:cNvSpPr/>
          <p:nvPr/>
        </p:nvSpPr>
        <p:spPr>
          <a:xfrm>
            <a:off x="251520" y="2132856"/>
            <a:ext cx="6840760" cy="400110"/>
          </a:xfrm>
          <a:prstGeom prst="rect">
            <a:avLst/>
          </a:prstGeom>
        </p:spPr>
        <p:txBody>
          <a:bodyPr wrap="square">
            <a:spAutoFit/>
          </a:bodyPr>
          <a:lstStyle/>
          <a:p>
            <a:r>
              <a:rPr lang="fr-FR" sz="2000" b="1" dirty="0" smtClean="0"/>
              <a:t>Mode de transmission : Liaison série asynchrone  </a:t>
            </a:r>
          </a:p>
        </p:txBody>
      </p:sp>
      <p:sp>
        <p:nvSpPr>
          <p:cNvPr id="135" name="Rectangle 149"/>
          <p:cNvSpPr>
            <a:spLocks noChangeArrowheads="1"/>
          </p:cNvSpPr>
          <p:nvPr/>
        </p:nvSpPr>
        <p:spPr bwMode="auto">
          <a:xfrm>
            <a:off x="1295400" y="4607768"/>
            <a:ext cx="2514600" cy="1066800"/>
          </a:xfrm>
          <a:prstGeom prst="rect">
            <a:avLst/>
          </a:prstGeom>
          <a:solidFill>
            <a:srgbClr val="C0C0C0"/>
          </a:solidFill>
          <a:ln w="9525">
            <a:noFill/>
            <a:miter lim="800000"/>
            <a:headEnd/>
            <a:tailEnd/>
          </a:ln>
          <a:effectLst/>
        </p:spPr>
        <p:txBody>
          <a:bodyPr wrap="none" anchor="ctr"/>
          <a:lstStyle/>
          <a:p>
            <a:endParaRPr lang="fr-FR"/>
          </a:p>
        </p:txBody>
      </p:sp>
      <p:sp>
        <p:nvSpPr>
          <p:cNvPr id="136" name="Rectangle 148"/>
          <p:cNvSpPr>
            <a:spLocks noChangeArrowheads="1"/>
          </p:cNvSpPr>
          <p:nvPr/>
        </p:nvSpPr>
        <p:spPr bwMode="auto">
          <a:xfrm>
            <a:off x="1295400" y="2931368"/>
            <a:ext cx="2514600" cy="1066800"/>
          </a:xfrm>
          <a:prstGeom prst="rect">
            <a:avLst/>
          </a:prstGeom>
          <a:solidFill>
            <a:srgbClr val="C0C0C0"/>
          </a:solidFill>
          <a:ln w="9525">
            <a:noFill/>
            <a:miter lim="800000"/>
            <a:headEnd/>
            <a:tailEnd/>
          </a:ln>
          <a:effectLst/>
        </p:spPr>
        <p:txBody>
          <a:bodyPr wrap="none" anchor="ctr"/>
          <a:lstStyle/>
          <a:p>
            <a:endParaRPr lang="fr-FR"/>
          </a:p>
        </p:txBody>
      </p:sp>
      <p:sp>
        <p:nvSpPr>
          <p:cNvPr id="137" name="Line 134"/>
          <p:cNvSpPr>
            <a:spLocks noChangeShapeType="1"/>
          </p:cNvSpPr>
          <p:nvPr/>
        </p:nvSpPr>
        <p:spPr bwMode="auto">
          <a:xfrm>
            <a:off x="1295400" y="2931368"/>
            <a:ext cx="2514600" cy="0"/>
          </a:xfrm>
          <a:prstGeom prst="line">
            <a:avLst/>
          </a:prstGeom>
          <a:noFill/>
          <a:ln w="12700">
            <a:solidFill>
              <a:schemeClr val="tx1"/>
            </a:solidFill>
            <a:round/>
            <a:headEnd/>
            <a:tailEnd/>
          </a:ln>
          <a:effectLst/>
        </p:spPr>
        <p:txBody>
          <a:bodyPr/>
          <a:lstStyle/>
          <a:p>
            <a:endParaRPr lang="fr-FR"/>
          </a:p>
        </p:txBody>
      </p:sp>
      <p:sp>
        <p:nvSpPr>
          <p:cNvPr id="138" name="Line 135"/>
          <p:cNvSpPr>
            <a:spLocks noChangeShapeType="1"/>
          </p:cNvSpPr>
          <p:nvPr/>
        </p:nvSpPr>
        <p:spPr bwMode="auto">
          <a:xfrm>
            <a:off x="1295400" y="3998168"/>
            <a:ext cx="2514600" cy="0"/>
          </a:xfrm>
          <a:prstGeom prst="line">
            <a:avLst/>
          </a:prstGeom>
          <a:noFill/>
          <a:ln w="12700">
            <a:solidFill>
              <a:schemeClr val="tx1"/>
            </a:solidFill>
            <a:round/>
            <a:headEnd/>
            <a:tailEnd/>
          </a:ln>
          <a:effectLst/>
        </p:spPr>
        <p:txBody>
          <a:bodyPr/>
          <a:lstStyle/>
          <a:p>
            <a:endParaRPr lang="fr-FR"/>
          </a:p>
        </p:txBody>
      </p:sp>
      <p:sp>
        <p:nvSpPr>
          <p:cNvPr id="139" name="Line 136"/>
          <p:cNvSpPr>
            <a:spLocks noChangeShapeType="1"/>
          </p:cNvSpPr>
          <p:nvPr/>
        </p:nvSpPr>
        <p:spPr bwMode="auto">
          <a:xfrm>
            <a:off x="1295400" y="4302968"/>
            <a:ext cx="2514600" cy="0"/>
          </a:xfrm>
          <a:prstGeom prst="line">
            <a:avLst/>
          </a:prstGeom>
          <a:noFill/>
          <a:ln w="12700">
            <a:solidFill>
              <a:schemeClr val="tx1"/>
            </a:solidFill>
            <a:prstDash val="dash"/>
            <a:round/>
            <a:headEnd/>
            <a:tailEnd/>
          </a:ln>
          <a:effectLst/>
        </p:spPr>
        <p:txBody>
          <a:bodyPr/>
          <a:lstStyle/>
          <a:p>
            <a:endParaRPr lang="fr-FR"/>
          </a:p>
        </p:txBody>
      </p:sp>
      <p:sp>
        <p:nvSpPr>
          <p:cNvPr id="140" name="Line 139"/>
          <p:cNvSpPr>
            <a:spLocks noChangeShapeType="1"/>
          </p:cNvSpPr>
          <p:nvPr/>
        </p:nvSpPr>
        <p:spPr bwMode="auto">
          <a:xfrm>
            <a:off x="1295400" y="4607768"/>
            <a:ext cx="2514600" cy="0"/>
          </a:xfrm>
          <a:prstGeom prst="line">
            <a:avLst/>
          </a:prstGeom>
          <a:noFill/>
          <a:ln w="12700">
            <a:solidFill>
              <a:schemeClr val="tx1"/>
            </a:solidFill>
            <a:round/>
            <a:headEnd/>
            <a:tailEnd/>
          </a:ln>
          <a:effectLst/>
        </p:spPr>
        <p:txBody>
          <a:bodyPr/>
          <a:lstStyle/>
          <a:p>
            <a:endParaRPr lang="fr-FR"/>
          </a:p>
        </p:txBody>
      </p:sp>
      <p:sp>
        <p:nvSpPr>
          <p:cNvPr id="141" name="Line 140"/>
          <p:cNvSpPr>
            <a:spLocks noChangeShapeType="1"/>
          </p:cNvSpPr>
          <p:nvPr/>
        </p:nvSpPr>
        <p:spPr bwMode="auto">
          <a:xfrm>
            <a:off x="1295400" y="5674568"/>
            <a:ext cx="2514600" cy="0"/>
          </a:xfrm>
          <a:prstGeom prst="line">
            <a:avLst/>
          </a:prstGeom>
          <a:noFill/>
          <a:ln w="12700">
            <a:solidFill>
              <a:schemeClr val="tx1"/>
            </a:solidFill>
            <a:round/>
            <a:headEnd/>
            <a:tailEnd/>
          </a:ln>
          <a:effectLst/>
        </p:spPr>
        <p:txBody>
          <a:bodyPr/>
          <a:lstStyle/>
          <a:p>
            <a:endParaRPr lang="fr-FR"/>
          </a:p>
        </p:txBody>
      </p:sp>
      <p:sp>
        <p:nvSpPr>
          <p:cNvPr id="142" name="Text Box 141"/>
          <p:cNvSpPr txBox="1">
            <a:spLocks noChangeArrowheads="1"/>
          </p:cNvSpPr>
          <p:nvPr/>
        </p:nvSpPr>
        <p:spPr bwMode="auto">
          <a:xfrm>
            <a:off x="304800" y="5522168"/>
            <a:ext cx="914400" cy="457200"/>
          </a:xfrm>
          <a:prstGeom prst="rect">
            <a:avLst/>
          </a:prstGeom>
          <a:noFill/>
          <a:ln w="9525">
            <a:noFill/>
            <a:miter lim="800000"/>
            <a:headEnd/>
            <a:tailEnd/>
          </a:ln>
          <a:effectLst/>
        </p:spPr>
        <p:txBody>
          <a:bodyPr wrap="none">
            <a:spAutoFit/>
          </a:bodyPr>
          <a:lstStyle/>
          <a:p>
            <a:r>
              <a:rPr lang="fr-FR" b="1">
                <a:latin typeface="Courier New" pitchFamily="49" charset="0"/>
              </a:rPr>
              <a:t>-40V</a:t>
            </a:r>
          </a:p>
        </p:txBody>
      </p:sp>
      <p:sp>
        <p:nvSpPr>
          <p:cNvPr id="143" name="Text Box 142"/>
          <p:cNvSpPr txBox="1">
            <a:spLocks noChangeArrowheads="1"/>
          </p:cNvSpPr>
          <p:nvPr/>
        </p:nvSpPr>
        <p:spPr bwMode="auto">
          <a:xfrm>
            <a:off x="304800" y="2702768"/>
            <a:ext cx="914400" cy="457200"/>
          </a:xfrm>
          <a:prstGeom prst="rect">
            <a:avLst/>
          </a:prstGeom>
          <a:noFill/>
          <a:ln w="9525">
            <a:noFill/>
            <a:miter lim="800000"/>
            <a:headEnd/>
            <a:tailEnd/>
          </a:ln>
          <a:effectLst/>
        </p:spPr>
        <p:txBody>
          <a:bodyPr wrap="none">
            <a:spAutoFit/>
          </a:bodyPr>
          <a:lstStyle/>
          <a:p>
            <a:r>
              <a:rPr lang="fr-FR" b="1">
                <a:latin typeface="Courier New" pitchFamily="49" charset="0"/>
              </a:rPr>
              <a:t>+40V</a:t>
            </a:r>
          </a:p>
        </p:txBody>
      </p:sp>
      <p:sp>
        <p:nvSpPr>
          <p:cNvPr id="144" name="Text Box 143"/>
          <p:cNvSpPr txBox="1">
            <a:spLocks noChangeArrowheads="1"/>
          </p:cNvSpPr>
          <p:nvPr/>
        </p:nvSpPr>
        <p:spPr bwMode="auto">
          <a:xfrm>
            <a:off x="381000" y="4455368"/>
            <a:ext cx="731838" cy="457200"/>
          </a:xfrm>
          <a:prstGeom prst="rect">
            <a:avLst/>
          </a:prstGeom>
          <a:noFill/>
          <a:ln w="9525">
            <a:noFill/>
            <a:miter lim="800000"/>
            <a:headEnd/>
            <a:tailEnd/>
          </a:ln>
          <a:effectLst/>
        </p:spPr>
        <p:txBody>
          <a:bodyPr wrap="none">
            <a:spAutoFit/>
          </a:bodyPr>
          <a:lstStyle/>
          <a:p>
            <a:r>
              <a:rPr lang="fr-FR" b="1" dirty="0" smtClean="0">
                <a:latin typeface="Courier New" pitchFamily="49" charset="0"/>
              </a:rPr>
              <a:t>-3V</a:t>
            </a:r>
            <a:endParaRPr lang="fr-FR" b="1" dirty="0">
              <a:latin typeface="Courier New" pitchFamily="49" charset="0"/>
            </a:endParaRPr>
          </a:p>
        </p:txBody>
      </p:sp>
      <p:sp>
        <p:nvSpPr>
          <p:cNvPr id="145" name="Text Box 144"/>
          <p:cNvSpPr txBox="1">
            <a:spLocks noChangeArrowheads="1"/>
          </p:cNvSpPr>
          <p:nvPr/>
        </p:nvSpPr>
        <p:spPr bwMode="auto">
          <a:xfrm>
            <a:off x="381000" y="3769568"/>
            <a:ext cx="731838" cy="457200"/>
          </a:xfrm>
          <a:prstGeom prst="rect">
            <a:avLst/>
          </a:prstGeom>
          <a:noFill/>
          <a:ln w="9525">
            <a:noFill/>
            <a:miter lim="800000"/>
            <a:headEnd/>
            <a:tailEnd/>
          </a:ln>
          <a:effectLst/>
        </p:spPr>
        <p:txBody>
          <a:bodyPr wrap="none">
            <a:spAutoFit/>
          </a:bodyPr>
          <a:lstStyle/>
          <a:p>
            <a:r>
              <a:rPr lang="fr-FR" b="1" dirty="0" smtClean="0">
                <a:latin typeface="Courier New" pitchFamily="49" charset="0"/>
              </a:rPr>
              <a:t>+3V</a:t>
            </a:r>
            <a:endParaRPr lang="fr-FR" b="1" dirty="0">
              <a:latin typeface="Courier New" pitchFamily="49" charset="0"/>
            </a:endParaRPr>
          </a:p>
        </p:txBody>
      </p:sp>
      <p:sp>
        <p:nvSpPr>
          <p:cNvPr id="146" name="Text Box 145"/>
          <p:cNvSpPr txBox="1">
            <a:spLocks noChangeArrowheads="1"/>
          </p:cNvSpPr>
          <p:nvPr/>
        </p:nvSpPr>
        <p:spPr bwMode="auto">
          <a:xfrm>
            <a:off x="685800" y="4074368"/>
            <a:ext cx="549275" cy="457200"/>
          </a:xfrm>
          <a:prstGeom prst="rect">
            <a:avLst/>
          </a:prstGeom>
          <a:noFill/>
          <a:ln w="9525">
            <a:noFill/>
            <a:miter lim="800000"/>
            <a:headEnd/>
            <a:tailEnd/>
          </a:ln>
          <a:effectLst/>
        </p:spPr>
        <p:txBody>
          <a:bodyPr wrap="none">
            <a:spAutoFit/>
          </a:bodyPr>
          <a:lstStyle/>
          <a:p>
            <a:r>
              <a:rPr lang="fr-FR" b="1">
                <a:latin typeface="Courier New" pitchFamily="49" charset="0"/>
              </a:rPr>
              <a:t>0V</a:t>
            </a:r>
          </a:p>
        </p:txBody>
      </p:sp>
      <p:sp>
        <p:nvSpPr>
          <p:cNvPr id="147" name="Text Box 146"/>
          <p:cNvSpPr txBox="1">
            <a:spLocks noChangeArrowheads="1"/>
          </p:cNvSpPr>
          <p:nvPr/>
        </p:nvSpPr>
        <p:spPr bwMode="auto">
          <a:xfrm>
            <a:off x="2133600" y="3236168"/>
            <a:ext cx="731838" cy="457200"/>
          </a:xfrm>
          <a:prstGeom prst="rect">
            <a:avLst/>
          </a:prstGeom>
          <a:noFill/>
          <a:ln w="9525">
            <a:noFill/>
            <a:miter lim="800000"/>
            <a:headEnd/>
            <a:tailEnd/>
          </a:ln>
          <a:effectLst/>
        </p:spPr>
        <p:txBody>
          <a:bodyPr wrap="none">
            <a:spAutoFit/>
          </a:bodyPr>
          <a:lstStyle/>
          <a:p>
            <a:r>
              <a:rPr lang="fr-FR" b="1">
                <a:latin typeface="Courier New" pitchFamily="49" charset="0"/>
              </a:rPr>
              <a:t>NLB</a:t>
            </a:r>
          </a:p>
        </p:txBody>
      </p:sp>
      <p:sp>
        <p:nvSpPr>
          <p:cNvPr id="148" name="Text Box 147"/>
          <p:cNvSpPr txBox="1">
            <a:spLocks noChangeArrowheads="1"/>
          </p:cNvSpPr>
          <p:nvPr/>
        </p:nvSpPr>
        <p:spPr bwMode="auto">
          <a:xfrm>
            <a:off x="2133600" y="4912568"/>
            <a:ext cx="731838" cy="457200"/>
          </a:xfrm>
          <a:prstGeom prst="rect">
            <a:avLst/>
          </a:prstGeom>
          <a:noFill/>
          <a:ln w="9525">
            <a:noFill/>
            <a:miter lim="800000"/>
            <a:headEnd/>
            <a:tailEnd/>
          </a:ln>
          <a:effectLst/>
        </p:spPr>
        <p:txBody>
          <a:bodyPr wrap="none">
            <a:spAutoFit/>
          </a:bodyPr>
          <a:lstStyle/>
          <a:p>
            <a:r>
              <a:rPr lang="fr-FR" b="1">
                <a:latin typeface="Courier New" pitchFamily="49" charset="0"/>
              </a:rPr>
              <a:t>NLH</a:t>
            </a:r>
          </a:p>
        </p:txBody>
      </p:sp>
      <p:sp>
        <p:nvSpPr>
          <p:cNvPr id="149" name="Text Box 150"/>
          <p:cNvSpPr txBox="1">
            <a:spLocks noChangeArrowheads="1"/>
          </p:cNvSpPr>
          <p:nvPr/>
        </p:nvSpPr>
        <p:spPr bwMode="auto">
          <a:xfrm>
            <a:off x="2051720" y="5877272"/>
            <a:ext cx="6264696" cy="369332"/>
          </a:xfrm>
          <a:prstGeom prst="rect">
            <a:avLst/>
          </a:prstGeom>
          <a:noFill/>
          <a:ln w="9525">
            <a:noFill/>
            <a:miter lim="800000"/>
            <a:headEnd/>
            <a:tailEnd/>
          </a:ln>
          <a:effectLst/>
        </p:spPr>
        <p:txBody>
          <a:bodyPr wrap="square">
            <a:spAutoFit/>
          </a:bodyPr>
          <a:lstStyle/>
          <a:p>
            <a:pPr marL="293688" indent="-293688"/>
            <a:r>
              <a:rPr lang="fr-FR" dirty="0"/>
              <a:t>Norme </a:t>
            </a:r>
            <a:r>
              <a:rPr lang="fr-FR" b="1" dirty="0">
                <a:latin typeface="Courier New" pitchFamily="49" charset="0"/>
                <a:cs typeface="Courier New" pitchFamily="49" charset="0"/>
              </a:rPr>
              <a:t>RS232C</a:t>
            </a:r>
            <a:r>
              <a:rPr lang="fr-FR" dirty="0">
                <a:cs typeface="Times New Roman" charset="0"/>
              </a:rPr>
              <a:t> ou </a:t>
            </a:r>
            <a:r>
              <a:rPr lang="fr-FR" b="1" dirty="0">
                <a:latin typeface="Courier New" pitchFamily="49" charset="0"/>
                <a:cs typeface="Courier New" pitchFamily="49" charset="0"/>
              </a:rPr>
              <a:t>V24</a:t>
            </a:r>
            <a:r>
              <a:rPr lang="fr-FR" dirty="0">
                <a:cs typeface="Times New Roman" charset="0"/>
              </a:rPr>
              <a:t>/</a:t>
            </a:r>
            <a:r>
              <a:rPr lang="fr-FR" b="1" dirty="0">
                <a:latin typeface="Courier New" pitchFamily="49" charset="0"/>
                <a:cs typeface="Courier New" pitchFamily="49" charset="0"/>
              </a:rPr>
              <a:t>V28</a:t>
            </a:r>
            <a:r>
              <a:rPr lang="fr-FR" dirty="0"/>
              <a:t> </a:t>
            </a:r>
            <a:r>
              <a:rPr lang="fr-FR" dirty="0" smtClean="0"/>
              <a:t>  :   </a:t>
            </a:r>
            <a:r>
              <a:rPr lang="fr-FR" b="1" dirty="0">
                <a:latin typeface="Courier New" pitchFamily="49" charset="0"/>
                <a:cs typeface="Courier New" pitchFamily="49" charset="0"/>
              </a:rPr>
              <a:t>+12V NLB / -12V NLH</a:t>
            </a:r>
          </a:p>
        </p:txBody>
      </p:sp>
      <p:sp>
        <p:nvSpPr>
          <p:cNvPr id="150" name="Text Box 153"/>
          <p:cNvSpPr txBox="1">
            <a:spLocks noChangeArrowheads="1"/>
          </p:cNvSpPr>
          <p:nvPr/>
        </p:nvSpPr>
        <p:spPr bwMode="auto">
          <a:xfrm>
            <a:off x="7543800" y="2999631"/>
            <a:ext cx="1371600" cy="2262187"/>
          </a:xfrm>
          <a:prstGeom prst="rect">
            <a:avLst/>
          </a:prstGeom>
          <a:noFill/>
          <a:ln w="19050">
            <a:solidFill>
              <a:schemeClr val="tx1"/>
            </a:solidFill>
            <a:miter lim="800000"/>
            <a:headEnd/>
            <a:tailEnd/>
          </a:ln>
          <a:effectLst/>
        </p:spPr>
        <p:txBody>
          <a:bodyPr>
            <a:spAutoFit/>
          </a:bodyPr>
          <a:lstStyle/>
          <a:p>
            <a:endParaRPr lang="fr-FR" sz="1800" dirty="0"/>
          </a:p>
          <a:p>
            <a:endParaRPr lang="fr-FR" sz="1800" dirty="0"/>
          </a:p>
          <a:p>
            <a:endParaRPr lang="fr-FR" sz="1800" dirty="0"/>
          </a:p>
          <a:p>
            <a:endParaRPr lang="fr-FR" sz="1800" dirty="0"/>
          </a:p>
          <a:p>
            <a:endParaRPr lang="fr-FR" sz="1800" dirty="0"/>
          </a:p>
          <a:p>
            <a:endParaRPr lang="fr-FR" sz="1800" dirty="0"/>
          </a:p>
          <a:p>
            <a:endParaRPr lang="fr-FR" sz="1800" dirty="0"/>
          </a:p>
          <a:p>
            <a:pPr algn="ctr"/>
            <a:r>
              <a:rPr lang="fr-FR" sz="1500" b="1" dirty="0" smtClean="0">
                <a:latin typeface="Courier New" pitchFamily="49" charset="0"/>
              </a:rPr>
              <a:t>Machine 2</a:t>
            </a:r>
            <a:endParaRPr lang="fr-FR" sz="1500" b="1" dirty="0">
              <a:latin typeface="Courier New" pitchFamily="49" charset="0"/>
            </a:endParaRPr>
          </a:p>
        </p:txBody>
      </p:sp>
      <p:sp>
        <p:nvSpPr>
          <p:cNvPr id="151" name="Text Box 155"/>
          <p:cNvSpPr txBox="1">
            <a:spLocks noChangeArrowheads="1"/>
          </p:cNvSpPr>
          <p:nvPr/>
        </p:nvSpPr>
        <p:spPr bwMode="auto">
          <a:xfrm>
            <a:off x="4343400" y="3021856"/>
            <a:ext cx="1371600" cy="2262187"/>
          </a:xfrm>
          <a:prstGeom prst="rect">
            <a:avLst/>
          </a:prstGeom>
          <a:noFill/>
          <a:ln w="19050">
            <a:solidFill>
              <a:schemeClr val="tx1"/>
            </a:solidFill>
            <a:miter lim="800000"/>
            <a:headEnd/>
            <a:tailEnd/>
          </a:ln>
          <a:effectLst/>
        </p:spPr>
        <p:txBody>
          <a:bodyPr>
            <a:spAutoFit/>
          </a:bodyPr>
          <a:lstStyle/>
          <a:p>
            <a:endParaRPr lang="fr-FR" sz="1800" b="1" dirty="0"/>
          </a:p>
          <a:p>
            <a:endParaRPr lang="fr-FR" sz="1800" b="1" dirty="0"/>
          </a:p>
          <a:p>
            <a:endParaRPr lang="fr-FR" sz="1800" b="1" dirty="0"/>
          </a:p>
          <a:p>
            <a:endParaRPr lang="fr-FR" sz="1800" b="1" dirty="0"/>
          </a:p>
          <a:p>
            <a:endParaRPr lang="fr-FR" sz="1800" b="1" dirty="0"/>
          </a:p>
          <a:p>
            <a:endParaRPr lang="fr-FR" sz="1800" b="1" dirty="0"/>
          </a:p>
          <a:p>
            <a:endParaRPr lang="fr-FR" sz="1800" b="1" dirty="0"/>
          </a:p>
          <a:p>
            <a:pPr algn="ctr"/>
            <a:r>
              <a:rPr lang="fr-FR" sz="1500" b="1" dirty="0" smtClean="0">
                <a:latin typeface="Courier New" pitchFamily="49" charset="0"/>
              </a:rPr>
              <a:t>Machine 1</a:t>
            </a:r>
            <a:endParaRPr lang="fr-FR" sz="1500" b="1" dirty="0">
              <a:latin typeface="Courier New" pitchFamily="49" charset="0"/>
            </a:endParaRPr>
          </a:p>
        </p:txBody>
      </p:sp>
      <p:sp>
        <p:nvSpPr>
          <p:cNvPr id="152" name="Line 156"/>
          <p:cNvSpPr>
            <a:spLocks noChangeShapeType="1"/>
          </p:cNvSpPr>
          <p:nvPr/>
        </p:nvSpPr>
        <p:spPr bwMode="auto">
          <a:xfrm>
            <a:off x="5715000" y="4912568"/>
            <a:ext cx="1828800" cy="0"/>
          </a:xfrm>
          <a:prstGeom prst="line">
            <a:avLst/>
          </a:prstGeom>
          <a:noFill/>
          <a:ln w="9525">
            <a:solidFill>
              <a:schemeClr val="tx1"/>
            </a:solidFill>
            <a:round/>
            <a:headEnd/>
            <a:tailEnd/>
          </a:ln>
          <a:effectLst/>
        </p:spPr>
        <p:txBody>
          <a:bodyPr/>
          <a:lstStyle/>
          <a:p>
            <a:endParaRPr lang="fr-FR"/>
          </a:p>
        </p:txBody>
      </p:sp>
      <p:sp>
        <p:nvSpPr>
          <p:cNvPr id="153" name="Text Box 157"/>
          <p:cNvSpPr txBox="1">
            <a:spLocks noChangeArrowheads="1"/>
          </p:cNvSpPr>
          <p:nvPr/>
        </p:nvSpPr>
        <p:spPr bwMode="auto">
          <a:xfrm>
            <a:off x="6248400" y="4988768"/>
            <a:ext cx="795338" cy="336550"/>
          </a:xfrm>
          <a:prstGeom prst="rect">
            <a:avLst/>
          </a:prstGeom>
          <a:noFill/>
          <a:ln w="9525">
            <a:noFill/>
            <a:miter lim="800000"/>
            <a:headEnd/>
            <a:tailEnd/>
          </a:ln>
          <a:effectLst/>
        </p:spPr>
        <p:txBody>
          <a:bodyPr wrap="none">
            <a:spAutoFit/>
          </a:bodyPr>
          <a:lstStyle/>
          <a:p>
            <a:r>
              <a:rPr lang="fr-FR" sz="1600" b="1">
                <a:latin typeface="Courier New" pitchFamily="49" charset="0"/>
              </a:rPr>
              <a:t>Masse</a:t>
            </a:r>
          </a:p>
        </p:txBody>
      </p:sp>
      <p:sp>
        <p:nvSpPr>
          <p:cNvPr id="154" name="Line 158"/>
          <p:cNvSpPr>
            <a:spLocks noChangeShapeType="1"/>
          </p:cNvSpPr>
          <p:nvPr/>
        </p:nvSpPr>
        <p:spPr bwMode="auto">
          <a:xfrm>
            <a:off x="6858000" y="3845768"/>
            <a:ext cx="685800" cy="0"/>
          </a:xfrm>
          <a:prstGeom prst="line">
            <a:avLst/>
          </a:prstGeom>
          <a:noFill/>
          <a:ln w="9525">
            <a:solidFill>
              <a:schemeClr val="tx1"/>
            </a:solidFill>
            <a:round/>
            <a:headEnd/>
            <a:tailEnd/>
          </a:ln>
          <a:effectLst/>
        </p:spPr>
        <p:txBody>
          <a:bodyPr/>
          <a:lstStyle/>
          <a:p>
            <a:endParaRPr lang="fr-FR"/>
          </a:p>
        </p:txBody>
      </p:sp>
      <p:sp>
        <p:nvSpPr>
          <p:cNvPr id="155" name="Line 159"/>
          <p:cNvSpPr>
            <a:spLocks noChangeShapeType="1"/>
          </p:cNvSpPr>
          <p:nvPr/>
        </p:nvSpPr>
        <p:spPr bwMode="auto">
          <a:xfrm>
            <a:off x="6400800" y="3236168"/>
            <a:ext cx="457200" cy="609600"/>
          </a:xfrm>
          <a:prstGeom prst="line">
            <a:avLst/>
          </a:prstGeom>
          <a:noFill/>
          <a:ln w="9525">
            <a:solidFill>
              <a:schemeClr val="tx1"/>
            </a:solidFill>
            <a:round/>
            <a:headEnd/>
            <a:tailEnd/>
          </a:ln>
          <a:effectLst/>
        </p:spPr>
        <p:txBody>
          <a:bodyPr/>
          <a:lstStyle/>
          <a:p>
            <a:endParaRPr lang="fr-FR"/>
          </a:p>
        </p:txBody>
      </p:sp>
      <p:sp>
        <p:nvSpPr>
          <p:cNvPr id="156" name="Line 160"/>
          <p:cNvSpPr>
            <a:spLocks noChangeShapeType="1"/>
          </p:cNvSpPr>
          <p:nvPr/>
        </p:nvSpPr>
        <p:spPr bwMode="auto">
          <a:xfrm>
            <a:off x="5715000" y="3236168"/>
            <a:ext cx="685800" cy="0"/>
          </a:xfrm>
          <a:prstGeom prst="line">
            <a:avLst/>
          </a:prstGeom>
          <a:noFill/>
          <a:ln w="9525">
            <a:solidFill>
              <a:schemeClr val="tx1"/>
            </a:solidFill>
            <a:round/>
            <a:headEnd/>
            <a:tailEnd/>
          </a:ln>
          <a:effectLst/>
        </p:spPr>
        <p:txBody>
          <a:bodyPr/>
          <a:lstStyle/>
          <a:p>
            <a:endParaRPr lang="fr-FR"/>
          </a:p>
        </p:txBody>
      </p:sp>
      <p:sp>
        <p:nvSpPr>
          <p:cNvPr id="157" name="Line 161"/>
          <p:cNvSpPr>
            <a:spLocks noChangeShapeType="1"/>
          </p:cNvSpPr>
          <p:nvPr/>
        </p:nvSpPr>
        <p:spPr bwMode="auto">
          <a:xfrm>
            <a:off x="6858000" y="3236168"/>
            <a:ext cx="685800" cy="0"/>
          </a:xfrm>
          <a:prstGeom prst="line">
            <a:avLst/>
          </a:prstGeom>
          <a:noFill/>
          <a:ln w="9525">
            <a:solidFill>
              <a:schemeClr val="tx1"/>
            </a:solidFill>
            <a:round/>
            <a:headEnd/>
            <a:tailEnd/>
          </a:ln>
          <a:effectLst/>
        </p:spPr>
        <p:txBody>
          <a:bodyPr/>
          <a:lstStyle/>
          <a:p>
            <a:endParaRPr lang="fr-FR"/>
          </a:p>
        </p:txBody>
      </p:sp>
      <p:sp>
        <p:nvSpPr>
          <p:cNvPr id="158" name="Line 162"/>
          <p:cNvSpPr>
            <a:spLocks noChangeShapeType="1"/>
          </p:cNvSpPr>
          <p:nvPr/>
        </p:nvSpPr>
        <p:spPr bwMode="auto">
          <a:xfrm>
            <a:off x="5715000" y="3845768"/>
            <a:ext cx="685800" cy="0"/>
          </a:xfrm>
          <a:prstGeom prst="line">
            <a:avLst/>
          </a:prstGeom>
          <a:noFill/>
          <a:ln w="9525">
            <a:solidFill>
              <a:schemeClr val="tx1"/>
            </a:solidFill>
            <a:round/>
            <a:headEnd/>
            <a:tailEnd/>
          </a:ln>
          <a:effectLst/>
        </p:spPr>
        <p:txBody>
          <a:bodyPr/>
          <a:lstStyle/>
          <a:p>
            <a:endParaRPr lang="fr-FR"/>
          </a:p>
        </p:txBody>
      </p:sp>
      <p:sp>
        <p:nvSpPr>
          <p:cNvPr id="159" name="Line 163"/>
          <p:cNvSpPr>
            <a:spLocks noChangeShapeType="1"/>
          </p:cNvSpPr>
          <p:nvPr/>
        </p:nvSpPr>
        <p:spPr bwMode="auto">
          <a:xfrm flipV="1">
            <a:off x="6400800" y="3236168"/>
            <a:ext cx="457200" cy="609600"/>
          </a:xfrm>
          <a:prstGeom prst="line">
            <a:avLst/>
          </a:prstGeom>
          <a:noFill/>
          <a:ln w="9525">
            <a:solidFill>
              <a:schemeClr val="tx1"/>
            </a:solidFill>
            <a:round/>
            <a:headEnd/>
            <a:tailEnd/>
          </a:ln>
          <a:effectLst/>
        </p:spPr>
        <p:txBody>
          <a:bodyPr/>
          <a:lstStyle/>
          <a:p>
            <a:endParaRPr lang="fr-FR"/>
          </a:p>
        </p:txBody>
      </p:sp>
      <p:sp>
        <p:nvSpPr>
          <p:cNvPr id="160" name="Text Box 164"/>
          <p:cNvSpPr txBox="1">
            <a:spLocks noChangeArrowheads="1"/>
          </p:cNvSpPr>
          <p:nvPr/>
        </p:nvSpPr>
        <p:spPr bwMode="auto">
          <a:xfrm>
            <a:off x="7543800" y="3083768"/>
            <a:ext cx="550863" cy="336550"/>
          </a:xfrm>
          <a:prstGeom prst="rect">
            <a:avLst/>
          </a:prstGeom>
          <a:noFill/>
          <a:ln w="9525">
            <a:noFill/>
            <a:miter lim="800000"/>
            <a:headEnd/>
            <a:tailEnd/>
          </a:ln>
          <a:effectLst/>
        </p:spPr>
        <p:txBody>
          <a:bodyPr wrap="none">
            <a:spAutoFit/>
          </a:bodyPr>
          <a:lstStyle/>
          <a:p>
            <a:r>
              <a:rPr lang="fr-FR" sz="1600" b="1">
                <a:latin typeface="Courier New" pitchFamily="49" charset="0"/>
              </a:rPr>
              <a:t>TXD</a:t>
            </a:r>
          </a:p>
        </p:txBody>
      </p:sp>
      <p:sp>
        <p:nvSpPr>
          <p:cNvPr id="161" name="Text Box 165"/>
          <p:cNvSpPr txBox="1">
            <a:spLocks noChangeArrowheads="1"/>
          </p:cNvSpPr>
          <p:nvPr/>
        </p:nvSpPr>
        <p:spPr bwMode="auto">
          <a:xfrm>
            <a:off x="5105400" y="3083768"/>
            <a:ext cx="550863" cy="336550"/>
          </a:xfrm>
          <a:prstGeom prst="rect">
            <a:avLst/>
          </a:prstGeom>
          <a:noFill/>
          <a:ln w="9525">
            <a:noFill/>
            <a:miter lim="800000"/>
            <a:headEnd/>
            <a:tailEnd/>
          </a:ln>
          <a:effectLst/>
        </p:spPr>
        <p:txBody>
          <a:bodyPr wrap="none">
            <a:spAutoFit/>
          </a:bodyPr>
          <a:lstStyle/>
          <a:p>
            <a:r>
              <a:rPr lang="fr-FR" sz="1600" b="1">
                <a:latin typeface="Courier New" pitchFamily="49" charset="0"/>
              </a:rPr>
              <a:t>TXD</a:t>
            </a:r>
          </a:p>
        </p:txBody>
      </p:sp>
      <p:sp>
        <p:nvSpPr>
          <p:cNvPr id="162" name="Text Box 166"/>
          <p:cNvSpPr txBox="1">
            <a:spLocks noChangeArrowheads="1"/>
          </p:cNvSpPr>
          <p:nvPr/>
        </p:nvSpPr>
        <p:spPr bwMode="auto">
          <a:xfrm>
            <a:off x="5105400" y="3693368"/>
            <a:ext cx="550863" cy="336550"/>
          </a:xfrm>
          <a:prstGeom prst="rect">
            <a:avLst/>
          </a:prstGeom>
          <a:noFill/>
          <a:ln w="9525">
            <a:noFill/>
            <a:miter lim="800000"/>
            <a:headEnd/>
            <a:tailEnd/>
          </a:ln>
          <a:effectLst/>
        </p:spPr>
        <p:txBody>
          <a:bodyPr wrap="none">
            <a:spAutoFit/>
          </a:bodyPr>
          <a:lstStyle/>
          <a:p>
            <a:r>
              <a:rPr lang="fr-FR" sz="1600" b="1">
                <a:latin typeface="Courier New" pitchFamily="49" charset="0"/>
              </a:rPr>
              <a:t>RXD</a:t>
            </a:r>
          </a:p>
        </p:txBody>
      </p:sp>
      <p:sp>
        <p:nvSpPr>
          <p:cNvPr id="163" name="Text Box 167"/>
          <p:cNvSpPr txBox="1">
            <a:spLocks noChangeArrowheads="1"/>
          </p:cNvSpPr>
          <p:nvPr/>
        </p:nvSpPr>
        <p:spPr bwMode="auto">
          <a:xfrm>
            <a:off x="7543800" y="3693368"/>
            <a:ext cx="550863" cy="336550"/>
          </a:xfrm>
          <a:prstGeom prst="rect">
            <a:avLst/>
          </a:prstGeom>
          <a:noFill/>
          <a:ln w="9525">
            <a:noFill/>
            <a:miter lim="800000"/>
            <a:headEnd/>
            <a:tailEnd/>
          </a:ln>
          <a:effectLst/>
        </p:spPr>
        <p:txBody>
          <a:bodyPr wrap="none">
            <a:spAutoFit/>
          </a:bodyPr>
          <a:lstStyle/>
          <a:p>
            <a:r>
              <a:rPr lang="fr-FR" sz="1600" b="1">
                <a:latin typeface="Courier New" pitchFamily="49" charset="0"/>
              </a:rPr>
              <a:t>RXD</a:t>
            </a:r>
          </a:p>
        </p:txBody>
      </p:sp>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8" name="Rectangle 7"/>
          <p:cNvSpPr/>
          <p:nvPr/>
        </p:nvSpPr>
        <p:spPr>
          <a:xfrm>
            <a:off x="125052" y="980728"/>
            <a:ext cx="9018948" cy="5016758"/>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Piloter une carte par la liaison série RS232</a:t>
            </a:r>
          </a:p>
          <a:p>
            <a:pPr marL="1077913" lvl="1" indent="-263525">
              <a:buFont typeface="Arial" pitchFamily="34" charset="0"/>
              <a:buChar char="•"/>
            </a:pPr>
            <a:r>
              <a:rPr lang="fr-FR" sz="2400" b="1" dirty="0" smtClean="0"/>
              <a:t>Carte de test des entrées/sorties</a:t>
            </a:r>
          </a:p>
          <a:p>
            <a:pPr marL="1077913" lvl="1" indent="-263525">
              <a:buFont typeface="Arial" pitchFamily="34" charset="0"/>
              <a:buChar char="•"/>
            </a:pPr>
            <a:endParaRPr lang="fr-FR" sz="2400" dirty="0" smtClean="0"/>
          </a:p>
          <a:p>
            <a:pPr marL="620713" indent="-263525">
              <a:buFont typeface="Arial" pitchFamily="34" charset="0"/>
              <a:buChar char="•"/>
            </a:pPr>
            <a:endParaRPr lang="fr-FR" sz="2400" dirty="0" smtClean="0"/>
          </a:p>
          <a:p>
            <a:pPr marL="1535113" lvl="2" indent="-263525">
              <a:buFont typeface="Arial" pitchFamily="34" charset="0"/>
              <a:buChar char="•"/>
            </a:pPr>
            <a:endParaRPr lang="fr-FR" sz="2400" dirty="0" smtClean="0"/>
          </a:p>
          <a:p>
            <a:pPr marL="1535113" lvl="2" indent="-263525">
              <a:buFont typeface="Arial" pitchFamily="34" charset="0"/>
              <a:buChar char="•"/>
            </a:pPr>
            <a:endParaRPr lang="fr-FR" sz="2400" dirty="0" smtClean="0"/>
          </a:p>
          <a:p>
            <a:pPr marL="1077913" lvl="1" indent="-263525"/>
            <a:endParaRPr lang="fr-FR" sz="2400" dirty="0" smtClean="0"/>
          </a:p>
          <a:p>
            <a:pPr marL="0" lvl="1" indent="-263525"/>
            <a:endParaRPr lang="fr-FR" sz="2400" dirty="0" smtClean="0"/>
          </a:p>
          <a:p>
            <a:pPr marL="1077913" lvl="1" indent="-263525"/>
            <a:endParaRPr lang="fr-FR" sz="2400" dirty="0" smtClean="0"/>
          </a:p>
          <a:p>
            <a:pPr marL="1077913" lvl="1" indent="-263525"/>
            <a:endParaRPr lang="fr-FR" sz="2400" dirty="0" smtClean="0"/>
          </a:p>
        </p:txBody>
      </p:sp>
      <p:pic>
        <p:nvPicPr>
          <p:cNvPr id="17409" name="Picture 1"/>
          <p:cNvPicPr>
            <a:picLocks noChangeAspect="1" noChangeArrowheads="1"/>
          </p:cNvPicPr>
          <p:nvPr/>
        </p:nvPicPr>
        <p:blipFill>
          <a:blip r:embed="rId2" cstate="print"/>
          <a:srcRect/>
          <a:stretch>
            <a:fillRect/>
          </a:stretch>
        </p:blipFill>
        <p:spPr bwMode="auto">
          <a:xfrm>
            <a:off x="431540" y="3717032"/>
            <a:ext cx="3171825" cy="2752725"/>
          </a:xfrm>
          <a:prstGeom prst="rect">
            <a:avLst/>
          </a:prstGeom>
          <a:noFill/>
          <a:ln w="9525">
            <a:noFill/>
            <a:miter lim="800000"/>
            <a:headEnd/>
            <a:tailEnd/>
          </a:ln>
        </p:spPr>
      </p:pic>
      <p:sp>
        <p:nvSpPr>
          <p:cNvPr id="6" name="Ellipse 5"/>
          <p:cNvSpPr/>
          <p:nvPr/>
        </p:nvSpPr>
        <p:spPr>
          <a:xfrm>
            <a:off x="1655676" y="4293096"/>
            <a:ext cx="792088"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1043608" y="3284984"/>
            <a:ext cx="1296144" cy="504056"/>
          </a:xfrm>
          <a:prstGeom prst="wedgeRoundRectCallout">
            <a:avLst>
              <a:gd name="adj1" fmla="val 19686"/>
              <a:gd name="adj2" fmla="val 1455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 </a:t>
            </a:r>
            <a:r>
              <a:rPr lang="fr-FR" dirty="0" err="1" smtClean="0"/>
              <a:t>LEDs</a:t>
            </a:r>
            <a:endParaRPr lang="fr-FR" dirty="0"/>
          </a:p>
        </p:txBody>
      </p:sp>
      <p:sp>
        <p:nvSpPr>
          <p:cNvPr id="9" name="Ellipse 8"/>
          <p:cNvSpPr/>
          <p:nvPr/>
        </p:nvSpPr>
        <p:spPr>
          <a:xfrm>
            <a:off x="2411760" y="4293096"/>
            <a:ext cx="792088"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3023828" y="3429000"/>
            <a:ext cx="1296144" cy="684076"/>
          </a:xfrm>
          <a:prstGeom prst="wedgeRoundRectCallout">
            <a:avLst>
              <a:gd name="adj1" fmla="val -42491"/>
              <a:gd name="adj2" fmla="val 835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 boutons poussoir</a:t>
            </a:r>
            <a:endParaRPr lang="fr-FR" dirty="0"/>
          </a:p>
        </p:txBody>
      </p:sp>
      <p:sp>
        <p:nvSpPr>
          <p:cNvPr id="12" name="Rectangle à coins arrondis 11"/>
          <p:cNvSpPr/>
          <p:nvPr/>
        </p:nvSpPr>
        <p:spPr>
          <a:xfrm>
            <a:off x="2555776" y="6093296"/>
            <a:ext cx="1908212" cy="504056"/>
          </a:xfrm>
          <a:prstGeom prst="wedgeRoundRectCallout">
            <a:avLst>
              <a:gd name="adj1" fmla="val -39356"/>
              <a:gd name="adj2" fmla="val -1189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 potentiomètre</a:t>
            </a:r>
            <a:endParaRPr lang="fr-FR" dirty="0"/>
          </a:p>
        </p:txBody>
      </p:sp>
      <p:sp>
        <p:nvSpPr>
          <p:cNvPr id="13" name="Ellipse 12"/>
          <p:cNvSpPr/>
          <p:nvPr/>
        </p:nvSpPr>
        <p:spPr>
          <a:xfrm>
            <a:off x="2339752" y="5337212"/>
            <a:ext cx="720080" cy="576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1583668" y="5373216"/>
            <a:ext cx="792088" cy="576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827584" y="6237312"/>
            <a:ext cx="1260140" cy="504056"/>
          </a:xfrm>
          <a:prstGeom prst="wedgeRoundRectCallout">
            <a:avLst>
              <a:gd name="adj1" fmla="val 22370"/>
              <a:gd name="adj2" fmla="val -1250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 </a:t>
            </a:r>
            <a:r>
              <a:rPr lang="fr-FR" dirty="0" err="1" smtClean="0"/>
              <a:t>buzzer</a:t>
            </a:r>
            <a:endParaRPr lang="fr-FR" dirty="0"/>
          </a:p>
        </p:txBody>
      </p:sp>
      <p:sp>
        <p:nvSpPr>
          <p:cNvPr id="16" name="Ellipse 15"/>
          <p:cNvSpPr/>
          <p:nvPr/>
        </p:nvSpPr>
        <p:spPr>
          <a:xfrm>
            <a:off x="3059832" y="5265204"/>
            <a:ext cx="396044" cy="6120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3311860" y="4581128"/>
            <a:ext cx="1296144" cy="684076"/>
          </a:xfrm>
          <a:prstGeom prst="wedgeRoundRectCallout">
            <a:avLst>
              <a:gd name="adj1" fmla="val -42491"/>
              <a:gd name="adj2" fmla="val 835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 diviseur de tension</a:t>
            </a:r>
            <a:endParaRPr lang="fr-FR" dirty="0"/>
          </a:p>
        </p:txBody>
      </p:sp>
      <p:sp>
        <p:nvSpPr>
          <p:cNvPr id="19" name="ZoneTexte 18"/>
          <p:cNvSpPr txBox="1"/>
          <p:nvPr/>
        </p:nvSpPr>
        <p:spPr>
          <a:xfrm>
            <a:off x="4896036" y="3789040"/>
            <a:ext cx="4031940" cy="2308324"/>
          </a:xfrm>
          <a:prstGeom prst="rect">
            <a:avLst/>
          </a:prstGeom>
          <a:noFill/>
        </p:spPr>
        <p:txBody>
          <a:bodyPr wrap="square" rtlCol="0">
            <a:spAutoFit/>
          </a:bodyPr>
          <a:lstStyle/>
          <a:p>
            <a:r>
              <a:rPr lang="fr-FR" b="1" dirty="0" smtClean="0">
                <a:latin typeface="Courier New" pitchFamily="49" charset="0"/>
                <a:cs typeface="Courier New" pitchFamily="49" charset="0"/>
              </a:rPr>
              <a:t>  - LED jaune     : 10</a:t>
            </a:r>
          </a:p>
          <a:p>
            <a:r>
              <a:rPr lang="fr-FR" b="1" dirty="0" smtClean="0">
                <a:latin typeface="Courier New" pitchFamily="49" charset="0"/>
                <a:cs typeface="Courier New" pitchFamily="49" charset="0"/>
              </a:rPr>
              <a:t>  - LED verte     : 11</a:t>
            </a:r>
          </a:p>
          <a:p>
            <a:r>
              <a:rPr lang="fr-FR" b="1" dirty="0" smtClean="0">
                <a:latin typeface="Courier New" pitchFamily="49" charset="0"/>
                <a:cs typeface="Courier New" pitchFamily="49" charset="0"/>
              </a:rPr>
              <a:t>  - LED rouge     : 12</a:t>
            </a:r>
          </a:p>
          <a:p>
            <a:r>
              <a:rPr lang="fr-FR" b="1" dirty="0" smtClean="0">
                <a:latin typeface="Courier New" pitchFamily="49" charset="0"/>
                <a:cs typeface="Courier New" pitchFamily="49" charset="0"/>
              </a:rPr>
              <a:t>  - </a:t>
            </a:r>
            <a:r>
              <a:rPr lang="fr-FR" b="1" dirty="0" err="1" smtClean="0">
                <a:latin typeface="Courier New" pitchFamily="49" charset="0"/>
                <a:cs typeface="Courier New" pitchFamily="49" charset="0"/>
              </a:rPr>
              <a:t>Buzzer</a:t>
            </a:r>
            <a:r>
              <a:rPr lang="fr-FR" b="1" dirty="0" smtClean="0">
                <a:latin typeface="Courier New" pitchFamily="49" charset="0"/>
                <a:cs typeface="Courier New" pitchFamily="49" charset="0"/>
              </a:rPr>
              <a:t>        : 9</a:t>
            </a:r>
          </a:p>
          <a:p>
            <a:r>
              <a:rPr lang="fr-FR" b="1" dirty="0" smtClean="0">
                <a:latin typeface="Courier New" pitchFamily="49" charset="0"/>
                <a:cs typeface="Courier New" pitchFamily="49" charset="0"/>
              </a:rPr>
              <a:t>  - Poussoir 1    : 8</a:t>
            </a:r>
          </a:p>
          <a:p>
            <a:r>
              <a:rPr lang="fr-FR" b="1" dirty="0" smtClean="0">
                <a:latin typeface="Courier New" pitchFamily="49" charset="0"/>
                <a:cs typeface="Courier New" pitchFamily="49" charset="0"/>
              </a:rPr>
              <a:t>  - Poussoir 2    : 6</a:t>
            </a:r>
          </a:p>
          <a:p>
            <a:r>
              <a:rPr lang="fr-FR" b="1" dirty="0" smtClean="0">
                <a:latin typeface="Courier New" pitchFamily="49" charset="0"/>
                <a:cs typeface="Courier New" pitchFamily="49" charset="0"/>
              </a:rPr>
              <a:t>  - </a:t>
            </a:r>
            <a:r>
              <a:rPr lang="fr-FR" b="1" dirty="0" err="1" smtClean="0">
                <a:latin typeface="Courier New" pitchFamily="49" charset="0"/>
                <a:cs typeface="Courier New" pitchFamily="49" charset="0"/>
              </a:rPr>
              <a:t>Potentiometre</a:t>
            </a:r>
            <a:r>
              <a:rPr lang="fr-FR" b="1" dirty="0" smtClean="0">
                <a:latin typeface="Courier New" pitchFamily="49" charset="0"/>
                <a:cs typeface="Courier New" pitchFamily="49" charset="0"/>
              </a:rPr>
              <a:t> : A0</a:t>
            </a:r>
          </a:p>
          <a:p>
            <a:r>
              <a:rPr lang="fr-FR" b="1" dirty="0" smtClean="0">
                <a:latin typeface="Courier New" pitchFamily="49" charset="0"/>
                <a:cs typeface="Courier New" pitchFamily="49" charset="0"/>
              </a:rPr>
              <a:t>  - Diviseur      : A1</a:t>
            </a:r>
            <a:endParaRPr lang="fr-FR" b="1" dirty="0">
              <a:latin typeface="Courier New" pitchFamily="49" charset="0"/>
              <a:cs typeface="Courier New" pitchFamily="49" charset="0"/>
            </a:endParaRPr>
          </a:p>
        </p:txBody>
      </p:sp>
      <p:pic>
        <p:nvPicPr>
          <p:cNvPr id="17414" name="Picture 6"/>
          <p:cNvPicPr>
            <a:picLocks noChangeAspect="1" noChangeArrowheads="1"/>
          </p:cNvPicPr>
          <p:nvPr/>
        </p:nvPicPr>
        <p:blipFill>
          <a:blip r:embed="rId3" cstate="print"/>
          <a:srcRect/>
          <a:stretch>
            <a:fillRect/>
          </a:stretch>
        </p:blipFill>
        <p:spPr bwMode="auto">
          <a:xfrm>
            <a:off x="0" y="871552"/>
            <a:ext cx="9144000" cy="598644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0" fill="hold" nodeType="clickEffect">
                                  <p:stCondLst>
                                    <p:cond delay="0"/>
                                  </p:stCondLst>
                                  <p:childTnLst>
                                    <p:set>
                                      <p:cBhvr>
                                        <p:cTn id="73" dur="1" fill="hold">
                                          <p:stCondLst>
                                            <p:cond delay="0"/>
                                          </p:stCondLst>
                                        </p:cTn>
                                        <p:tgtEl>
                                          <p:spTgt spid="17414"/>
                                        </p:tgtEl>
                                        <p:attrNameLst>
                                          <p:attrName>style.visibility</p:attrName>
                                        </p:attrNameLst>
                                      </p:cBhvr>
                                      <p:to>
                                        <p:strVal val="visible"/>
                                      </p:to>
                                    </p:set>
                                    <p:anim calcmode="lin" valueType="num">
                                      <p:cBhvr>
                                        <p:cTn id="74" dur="500" fill="hold"/>
                                        <p:tgtEl>
                                          <p:spTgt spid="17414"/>
                                        </p:tgtEl>
                                        <p:attrNameLst>
                                          <p:attrName>ppt_w</p:attrName>
                                        </p:attrNameLst>
                                      </p:cBhvr>
                                      <p:tavLst>
                                        <p:tav tm="0">
                                          <p:val>
                                            <p:fltVal val="0"/>
                                          </p:val>
                                        </p:tav>
                                        <p:tav tm="100000">
                                          <p:val>
                                            <p:strVal val="#ppt_w"/>
                                          </p:val>
                                        </p:tav>
                                      </p:tavLst>
                                    </p:anim>
                                    <p:anim calcmode="lin" valueType="num">
                                      <p:cBhvr>
                                        <p:cTn id="75" dur="500" fill="hold"/>
                                        <p:tgtEl>
                                          <p:spTgt spid="17414"/>
                                        </p:tgtEl>
                                        <p:attrNameLst>
                                          <p:attrName>ppt_h</p:attrName>
                                        </p:attrNameLst>
                                      </p:cBhvr>
                                      <p:tavLst>
                                        <p:tav tm="0">
                                          <p:val>
                                            <p:fltVal val="0"/>
                                          </p:val>
                                        </p:tav>
                                        <p:tav tm="100000">
                                          <p:val>
                                            <p:strVal val="#ppt_h"/>
                                          </p:val>
                                        </p:tav>
                                      </p:tavLst>
                                    </p:anim>
                                    <p:animEffect transition="in" filter="fade">
                                      <p:cBhvr>
                                        <p:cTn id="76"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2" grpId="0" animBg="1"/>
      <p:bldP spid="13" grpId="0" animBg="1"/>
      <p:bldP spid="14" grpId="0" animBg="1"/>
      <p:bldP spid="15" grpId="0" animBg="1"/>
      <p:bldP spid="16" grpId="0" animBg="1"/>
      <p:bldP spid="17" grpId="0" animBg="1"/>
      <p:bldP spid="1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8" name="Rectangle 7"/>
          <p:cNvSpPr/>
          <p:nvPr/>
        </p:nvSpPr>
        <p:spPr>
          <a:xfrm>
            <a:off x="125052" y="980728"/>
            <a:ext cx="9018948" cy="3908762"/>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Piloter une carte par la liaison série RS232</a:t>
            </a:r>
          </a:p>
          <a:p>
            <a:pPr marL="1077913" lvl="1" indent="-263525">
              <a:buFont typeface="Arial" pitchFamily="34" charset="0"/>
              <a:buChar char="•"/>
            </a:pPr>
            <a:r>
              <a:rPr lang="fr-FR" sz="2400" b="1" dirty="0" smtClean="0"/>
              <a:t>Carte de test des entrées/sorties</a:t>
            </a:r>
          </a:p>
          <a:p>
            <a:pPr marL="1077913" lvl="1" indent="-263525">
              <a:buFont typeface="Arial" pitchFamily="34" charset="0"/>
              <a:buChar char="•"/>
            </a:pPr>
            <a:endParaRPr lang="fr-FR" sz="2400" dirty="0" smtClean="0"/>
          </a:p>
          <a:p>
            <a:pPr marL="1077913" lvl="1" indent="-263525"/>
            <a:endParaRPr lang="fr-FR" sz="2400" dirty="0" smtClean="0"/>
          </a:p>
          <a:p>
            <a:pPr marL="0" lvl="1" indent="-263525"/>
            <a:endParaRPr lang="fr-FR" sz="2400" dirty="0" smtClean="0"/>
          </a:p>
          <a:p>
            <a:pPr marL="1077913" lvl="1" indent="-263525"/>
            <a:endParaRPr lang="fr-FR" sz="2400" dirty="0" smtClean="0"/>
          </a:p>
          <a:p>
            <a:pPr marL="1077913" lvl="1" indent="-263525"/>
            <a:endParaRPr lang="fr-FR" sz="2400" dirty="0" smtClean="0"/>
          </a:p>
        </p:txBody>
      </p:sp>
      <p:pic>
        <p:nvPicPr>
          <p:cNvPr id="16386" name="Picture 2"/>
          <p:cNvPicPr>
            <a:picLocks noChangeAspect="1" noChangeArrowheads="1"/>
          </p:cNvPicPr>
          <p:nvPr/>
        </p:nvPicPr>
        <p:blipFill>
          <a:blip r:embed="rId2" cstate="print"/>
          <a:srcRect/>
          <a:stretch>
            <a:fillRect/>
          </a:stretch>
        </p:blipFill>
        <p:spPr bwMode="auto">
          <a:xfrm>
            <a:off x="0" y="3136776"/>
            <a:ext cx="4268162" cy="3721224"/>
          </a:xfrm>
          <a:prstGeom prst="rect">
            <a:avLst/>
          </a:prstGeom>
          <a:noFill/>
          <a:ln w="9525">
            <a:noFill/>
            <a:miter lim="800000"/>
            <a:headEnd/>
            <a:tailEnd/>
          </a:ln>
        </p:spPr>
      </p:pic>
      <p:pic>
        <p:nvPicPr>
          <p:cNvPr id="7" name="Picture 1"/>
          <p:cNvPicPr>
            <a:picLocks noChangeAspect="1" noChangeArrowheads="1"/>
          </p:cNvPicPr>
          <p:nvPr/>
        </p:nvPicPr>
        <p:blipFill>
          <a:blip r:embed="rId3" cstate="print"/>
          <a:srcRect/>
          <a:stretch>
            <a:fillRect/>
          </a:stretch>
        </p:blipFill>
        <p:spPr bwMode="auto">
          <a:xfrm>
            <a:off x="4283460" y="3169232"/>
            <a:ext cx="4860540" cy="3688768"/>
          </a:xfrm>
          <a:prstGeom prst="rect">
            <a:avLst/>
          </a:prstGeom>
          <a:noFill/>
          <a:ln w="9525">
            <a:noFill/>
            <a:miter lim="800000"/>
            <a:headEnd/>
            <a:tailEnd/>
          </a:ln>
        </p:spPr>
      </p:pic>
      <p:sp>
        <p:nvSpPr>
          <p:cNvPr id="9" name="Flèche droite 8"/>
          <p:cNvSpPr/>
          <p:nvPr/>
        </p:nvSpPr>
        <p:spPr>
          <a:xfrm>
            <a:off x="2951820" y="4113076"/>
            <a:ext cx="1404156" cy="5400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215516" y="2600908"/>
            <a:ext cx="2411760" cy="540060"/>
          </a:xfrm>
          <a:prstGeom prst="wedgeRoundRectCallout">
            <a:avLst>
              <a:gd name="adj1" fmla="val -45895"/>
              <a:gd name="adj2" fmla="val 1026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Compilation et chargement</a:t>
            </a:r>
            <a:endParaRPr lang="fr-FR"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8" name="Rectangle 7"/>
          <p:cNvSpPr/>
          <p:nvPr/>
        </p:nvSpPr>
        <p:spPr>
          <a:xfrm>
            <a:off x="125052" y="980728"/>
            <a:ext cx="9018948" cy="3908762"/>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Piloter une carte par la liaison série RS232</a:t>
            </a:r>
          </a:p>
          <a:p>
            <a:pPr marL="1077913" lvl="1" indent="-263525">
              <a:buFont typeface="Arial" pitchFamily="34" charset="0"/>
              <a:buChar char="•"/>
            </a:pPr>
            <a:r>
              <a:rPr lang="fr-FR" sz="2400" b="1" dirty="0" smtClean="0"/>
              <a:t>Carte de test des entrées/sorties</a:t>
            </a:r>
          </a:p>
          <a:p>
            <a:pPr marL="1077913" lvl="1" indent="-263525">
              <a:buFont typeface="Arial" pitchFamily="34" charset="0"/>
              <a:buChar char="•"/>
            </a:pPr>
            <a:endParaRPr lang="fr-FR" sz="2400" dirty="0" smtClean="0"/>
          </a:p>
          <a:p>
            <a:pPr marL="1077913" lvl="1" indent="-263525"/>
            <a:endParaRPr lang="fr-FR" sz="2400" dirty="0" smtClean="0"/>
          </a:p>
          <a:p>
            <a:pPr marL="0" lvl="1" indent="-263525"/>
            <a:endParaRPr lang="fr-FR" sz="2400" dirty="0" smtClean="0"/>
          </a:p>
          <a:p>
            <a:pPr marL="1077913" lvl="1" indent="-263525"/>
            <a:endParaRPr lang="fr-FR" sz="2400" dirty="0" smtClean="0"/>
          </a:p>
          <a:p>
            <a:pPr marL="1077913" lvl="1" indent="-263525"/>
            <a:endParaRPr lang="fr-FR" sz="2400" dirty="0" smtClean="0"/>
          </a:p>
        </p:txBody>
      </p:sp>
      <p:pic>
        <p:nvPicPr>
          <p:cNvPr id="90114" name="Picture 2"/>
          <p:cNvPicPr>
            <a:picLocks noChangeAspect="1" noChangeArrowheads="1"/>
          </p:cNvPicPr>
          <p:nvPr/>
        </p:nvPicPr>
        <p:blipFill>
          <a:blip r:embed="rId2" cstate="print"/>
          <a:srcRect b="33174"/>
          <a:stretch>
            <a:fillRect/>
          </a:stretch>
        </p:blipFill>
        <p:spPr bwMode="auto">
          <a:xfrm>
            <a:off x="0" y="3104964"/>
            <a:ext cx="9199580" cy="345638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8" name="Rectangle 7"/>
          <p:cNvSpPr/>
          <p:nvPr/>
        </p:nvSpPr>
        <p:spPr>
          <a:xfrm>
            <a:off x="125052" y="980728"/>
            <a:ext cx="9018948" cy="3908762"/>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Piloter une carte par la liaison série RS232</a:t>
            </a:r>
          </a:p>
          <a:p>
            <a:pPr marL="1077913" lvl="1" indent="-263525">
              <a:buFont typeface="Arial" pitchFamily="34" charset="0"/>
              <a:buChar char="•"/>
            </a:pPr>
            <a:r>
              <a:rPr lang="fr-FR" sz="2400" b="1" dirty="0" smtClean="0"/>
              <a:t>Gestion d’un afficheur LCD 2x16</a:t>
            </a:r>
          </a:p>
          <a:p>
            <a:pPr marL="1077913" lvl="1" indent="-263525">
              <a:buFont typeface="Arial" pitchFamily="34" charset="0"/>
              <a:buChar char="•"/>
            </a:pPr>
            <a:endParaRPr lang="fr-FR" sz="2400" dirty="0" smtClean="0"/>
          </a:p>
          <a:p>
            <a:pPr marL="1077913" lvl="1" indent="-263525"/>
            <a:endParaRPr lang="fr-FR" sz="2400" dirty="0" smtClean="0"/>
          </a:p>
          <a:p>
            <a:pPr marL="0" lvl="1" indent="-263525"/>
            <a:endParaRPr lang="fr-FR" sz="2400" dirty="0" smtClean="0"/>
          </a:p>
          <a:p>
            <a:pPr marL="1077913" lvl="1" indent="-263525"/>
            <a:endParaRPr lang="fr-FR" sz="2400" dirty="0" smtClean="0"/>
          </a:p>
          <a:p>
            <a:pPr marL="1077913" lvl="1" indent="-263525"/>
            <a:endParaRPr lang="fr-FR" sz="2400" dirty="0" smtClean="0"/>
          </a:p>
        </p:txBody>
      </p:sp>
      <p:pic>
        <p:nvPicPr>
          <p:cNvPr id="91138" name="Picture 2"/>
          <p:cNvPicPr>
            <a:picLocks noChangeAspect="1" noChangeArrowheads="1"/>
          </p:cNvPicPr>
          <p:nvPr/>
        </p:nvPicPr>
        <p:blipFill>
          <a:blip r:embed="rId2" cstate="print"/>
          <a:srcRect/>
          <a:stretch>
            <a:fillRect/>
          </a:stretch>
        </p:blipFill>
        <p:spPr bwMode="auto">
          <a:xfrm>
            <a:off x="1835696" y="3068960"/>
            <a:ext cx="5045373" cy="349166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8" name="Rectangle 7"/>
          <p:cNvSpPr/>
          <p:nvPr/>
        </p:nvSpPr>
        <p:spPr>
          <a:xfrm>
            <a:off x="125052" y="980728"/>
            <a:ext cx="9018948" cy="5386090"/>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Piloter une carte par la liaison série RS232</a:t>
            </a:r>
          </a:p>
          <a:p>
            <a:pPr marL="1077913" lvl="1" indent="-263525">
              <a:buFont typeface="Arial" pitchFamily="34" charset="0"/>
              <a:buChar char="•"/>
            </a:pPr>
            <a:r>
              <a:rPr lang="fr-FR" sz="2400" b="1" dirty="0" smtClean="0"/>
              <a:t>Gestion d’un afficheur LCD 2x16</a:t>
            </a:r>
          </a:p>
          <a:p>
            <a:pPr marL="1077913" lvl="1" indent="-263525">
              <a:buFont typeface="Arial" pitchFamily="34" charset="0"/>
              <a:buChar char="•"/>
            </a:pPr>
            <a:endParaRPr lang="fr-FR" sz="2400" b="1" dirty="0" smtClean="0"/>
          </a:p>
          <a:p>
            <a:pPr marL="1535113" lvl="2" indent="-263525">
              <a:buFont typeface="Wingdings" pitchFamily="2" charset="2"/>
              <a:buChar char="Ø"/>
            </a:pPr>
            <a:r>
              <a:rPr lang="fr-FR" sz="2400" dirty="0" smtClean="0"/>
              <a:t>Utilisation de la librairie </a:t>
            </a:r>
            <a:r>
              <a:rPr lang="fr-FR" sz="2400" dirty="0" err="1" smtClean="0"/>
              <a:t>SerialLCD</a:t>
            </a:r>
            <a:endParaRPr lang="fr-FR" sz="2400" dirty="0" smtClean="0"/>
          </a:p>
          <a:p>
            <a:pPr marL="1535113" lvl="2" indent="-263525">
              <a:buFont typeface="Wingdings" pitchFamily="2" charset="2"/>
              <a:buChar char="Ø"/>
            </a:pPr>
            <a:endParaRPr lang="fr-FR" sz="2400" dirty="0" smtClean="0"/>
          </a:p>
          <a:p>
            <a:pPr marL="1535113" lvl="2" indent="-263525"/>
            <a:endParaRPr lang="fr-FR" sz="2400" dirty="0" smtClean="0"/>
          </a:p>
          <a:p>
            <a:pPr marL="1077913" lvl="1" indent="-263525">
              <a:buFont typeface="Arial" pitchFamily="34" charset="0"/>
              <a:buChar char="•"/>
            </a:pPr>
            <a:endParaRPr lang="fr-FR" sz="2400" dirty="0" smtClean="0"/>
          </a:p>
          <a:p>
            <a:pPr marL="1077913" lvl="1" indent="-263525"/>
            <a:endParaRPr lang="fr-FR" sz="2400" dirty="0" smtClean="0"/>
          </a:p>
          <a:p>
            <a:pPr marL="0" lvl="1" indent="-263525"/>
            <a:endParaRPr lang="fr-FR" sz="2400" dirty="0" smtClean="0"/>
          </a:p>
          <a:p>
            <a:pPr marL="1077913" lvl="1" indent="-263525"/>
            <a:endParaRPr lang="fr-FR" sz="2400" dirty="0" smtClean="0"/>
          </a:p>
          <a:p>
            <a:pPr marL="1077913" lvl="1" indent="-263525"/>
            <a:endParaRPr lang="fr-FR" sz="2400" dirty="0" smtClean="0"/>
          </a:p>
        </p:txBody>
      </p:sp>
      <p:sp>
        <p:nvSpPr>
          <p:cNvPr id="5" name="ZoneTexte 4"/>
          <p:cNvSpPr txBox="1"/>
          <p:nvPr/>
        </p:nvSpPr>
        <p:spPr>
          <a:xfrm>
            <a:off x="1151620" y="4005064"/>
            <a:ext cx="7380820" cy="2308324"/>
          </a:xfrm>
          <a:prstGeom prst="rect">
            <a:avLst/>
          </a:prstGeom>
          <a:noFill/>
          <a:ln>
            <a:solidFill>
              <a:schemeClr val="tx1"/>
            </a:solidFill>
          </a:ln>
        </p:spPr>
        <p:txBody>
          <a:bodyPr wrap="square" rtlCol="0">
            <a:spAutoFit/>
          </a:bodyPr>
          <a:lstStyle/>
          <a:p>
            <a:r>
              <a:rPr lang="fr-FR" dirty="0" err="1" smtClean="0">
                <a:latin typeface="Courier New" pitchFamily="49" charset="0"/>
                <a:cs typeface="Courier New" pitchFamily="49" charset="0"/>
              </a:rPr>
              <a:t>SerialLCD</a:t>
            </a:r>
            <a:r>
              <a:rPr lang="fr-FR" dirty="0" smtClean="0">
                <a:latin typeface="Courier New" pitchFamily="49" charset="0"/>
                <a:cs typeface="Courier New" pitchFamily="49" charset="0"/>
              </a:rPr>
              <a:t> </a:t>
            </a:r>
            <a:r>
              <a:rPr lang="fr-FR" dirty="0" err="1" smtClean="0">
                <a:latin typeface="Courier New" pitchFamily="49" charset="0"/>
                <a:cs typeface="Courier New" pitchFamily="49" charset="0"/>
              </a:rPr>
              <a:t>slcd</a:t>
            </a:r>
            <a:r>
              <a:rPr lang="fr-FR" dirty="0" smtClean="0">
                <a:latin typeface="Courier New" pitchFamily="49" charset="0"/>
                <a:cs typeface="Courier New" pitchFamily="49" charset="0"/>
              </a:rPr>
              <a:t>(11,12);</a:t>
            </a:r>
          </a:p>
          <a:p>
            <a:endParaRPr lang="fr-FR" dirty="0" smtClean="0">
              <a:latin typeface="Courier New" pitchFamily="49" charset="0"/>
              <a:cs typeface="Courier New" pitchFamily="49" charset="0"/>
            </a:endParaRPr>
          </a:p>
          <a:p>
            <a:r>
              <a:rPr lang="fr-FR" dirty="0" err="1" smtClean="0">
                <a:latin typeface="Courier New" pitchFamily="49" charset="0"/>
                <a:cs typeface="Courier New" pitchFamily="49" charset="0"/>
              </a:rPr>
              <a:t>slcd.begin</a:t>
            </a:r>
            <a:r>
              <a:rPr lang="fr-FR" dirty="0" smtClean="0">
                <a:latin typeface="Courier New" pitchFamily="49" charset="0"/>
                <a:cs typeface="Courier New" pitchFamily="49" charset="0"/>
              </a:rPr>
              <a:t>();  // démarrage afficheur </a:t>
            </a:r>
            <a:r>
              <a:rPr lang="fr-FR" dirty="0" err="1" smtClean="0">
                <a:latin typeface="Courier New" pitchFamily="49" charset="0"/>
                <a:cs typeface="Courier New" pitchFamily="49" charset="0"/>
              </a:rPr>
              <a:t>lcd</a:t>
            </a:r>
            <a:r>
              <a:rPr lang="fr-FR" dirty="0" smtClean="0">
                <a:latin typeface="Courier New" pitchFamily="49" charset="0"/>
                <a:cs typeface="Courier New" pitchFamily="49" charset="0"/>
              </a:rPr>
              <a:t> série</a:t>
            </a:r>
          </a:p>
          <a:p>
            <a:r>
              <a:rPr lang="fr-FR" dirty="0" err="1" smtClean="0">
                <a:latin typeface="Courier New" pitchFamily="49" charset="0"/>
                <a:cs typeface="Courier New" pitchFamily="49" charset="0"/>
              </a:rPr>
              <a:t>slcd.backlight</a:t>
            </a:r>
            <a:r>
              <a:rPr lang="fr-FR" dirty="0" smtClean="0">
                <a:latin typeface="Courier New" pitchFamily="49" charset="0"/>
                <a:cs typeface="Courier New" pitchFamily="49" charset="0"/>
              </a:rPr>
              <a:t>(); //Allumer</a:t>
            </a:r>
          </a:p>
          <a:p>
            <a:r>
              <a:rPr lang="fr-FR" dirty="0" err="1" smtClean="0">
                <a:latin typeface="Courier New" pitchFamily="49" charset="0"/>
                <a:cs typeface="Courier New" pitchFamily="49" charset="0"/>
              </a:rPr>
              <a:t>slcd.print</a:t>
            </a:r>
            <a:r>
              <a:rPr lang="fr-FR" dirty="0" smtClean="0">
                <a:latin typeface="Courier New" pitchFamily="49" charset="0"/>
                <a:cs typeface="Courier New" pitchFamily="49" charset="0"/>
              </a:rPr>
              <a:t>("Afficheur OK"); //Afficher</a:t>
            </a:r>
          </a:p>
          <a:p>
            <a:r>
              <a:rPr lang="fr-FR" dirty="0" err="1" smtClean="0">
                <a:latin typeface="Courier New" pitchFamily="49" charset="0"/>
                <a:cs typeface="Courier New" pitchFamily="49" charset="0"/>
              </a:rPr>
              <a:t>slcd.home</a:t>
            </a:r>
            <a:r>
              <a:rPr lang="fr-FR" dirty="0" smtClean="0">
                <a:latin typeface="Courier New" pitchFamily="49" charset="0"/>
                <a:cs typeface="Courier New" pitchFamily="49" charset="0"/>
              </a:rPr>
              <a:t>(); // colonne 0 ligne 0</a:t>
            </a:r>
          </a:p>
          <a:p>
            <a:r>
              <a:rPr lang="fr-FR" dirty="0" err="1" smtClean="0">
                <a:latin typeface="Courier New" pitchFamily="49" charset="0"/>
                <a:cs typeface="Courier New" pitchFamily="49" charset="0"/>
              </a:rPr>
              <a:t>slcd.setCursor</a:t>
            </a:r>
            <a:r>
              <a:rPr lang="fr-FR" dirty="0" smtClean="0">
                <a:latin typeface="Courier New" pitchFamily="49" charset="0"/>
                <a:cs typeface="Courier New" pitchFamily="49" charset="0"/>
              </a:rPr>
              <a:t>(0,1); //colonne 0 ligne 1</a:t>
            </a:r>
          </a:p>
          <a:p>
            <a:r>
              <a:rPr lang="fr-FR" dirty="0" err="1" smtClean="0">
                <a:latin typeface="Courier New" pitchFamily="49" charset="0"/>
                <a:cs typeface="Courier New" pitchFamily="49" charset="0"/>
              </a:rPr>
              <a:t>slcd.clear</a:t>
            </a:r>
            <a:r>
              <a:rPr lang="fr-FR" dirty="0" smtClean="0">
                <a:latin typeface="Courier New" pitchFamily="49" charset="0"/>
                <a:cs typeface="Courier New" pitchFamily="49" charset="0"/>
              </a:rPr>
              <a:t>();   // effacement afficheur</a:t>
            </a:r>
            <a:endParaRPr lang="fr-FR" dirty="0">
              <a:latin typeface="Courier New" pitchFamily="49" charset="0"/>
              <a:cs typeface="Courier New" pitchFamily="49" charset="0"/>
            </a:endParaRPr>
          </a:p>
        </p:txBody>
      </p:sp>
    </p:spTree>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8" name="Rectangle 7"/>
          <p:cNvSpPr/>
          <p:nvPr/>
        </p:nvSpPr>
        <p:spPr>
          <a:xfrm>
            <a:off x="125052" y="980728"/>
            <a:ext cx="9018948" cy="4647426"/>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Piloter une carte par la liaison série RS232</a:t>
            </a:r>
          </a:p>
          <a:p>
            <a:pPr marL="1077913" lvl="1" indent="-263525">
              <a:buFont typeface="Arial" pitchFamily="34" charset="0"/>
              <a:buChar char="•"/>
            </a:pPr>
            <a:r>
              <a:rPr lang="fr-FR" sz="2400" b="1" dirty="0" smtClean="0"/>
              <a:t>Gestion d’un afficheur LCD 2x16</a:t>
            </a:r>
          </a:p>
          <a:p>
            <a:pPr marL="1535113" lvl="2" indent="-263525"/>
            <a:endParaRPr lang="fr-FR" sz="2400" dirty="0" smtClean="0"/>
          </a:p>
          <a:p>
            <a:pPr marL="1535113" lvl="2" indent="-263525"/>
            <a:endParaRPr lang="fr-FR" sz="2400" dirty="0" smtClean="0"/>
          </a:p>
          <a:p>
            <a:pPr marL="1077913" lvl="1" indent="-263525">
              <a:buFont typeface="Arial" pitchFamily="34" charset="0"/>
              <a:buChar char="•"/>
            </a:pPr>
            <a:endParaRPr lang="fr-FR" sz="2400" dirty="0" smtClean="0"/>
          </a:p>
          <a:p>
            <a:pPr marL="1077913" lvl="1" indent="-263525"/>
            <a:endParaRPr lang="fr-FR" sz="2400" dirty="0" smtClean="0"/>
          </a:p>
          <a:p>
            <a:pPr marL="0" lvl="1" indent="-263525"/>
            <a:endParaRPr lang="fr-FR" sz="2400" dirty="0" smtClean="0"/>
          </a:p>
          <a:p>
            <a:pPr marL="1077913" lvl="1" indent="-263525"/>
            <a:endParaRPr lang="fr-FR" sz="2400" dirty="0" smtClean="0"/>
          </a:p>
          <a:p>
            <a:pPr marL="1077913" lvl="1" indent="-263525"/>
            <a:endParaRPr lang="fr-FR" sz="2400" dirty="0" smtClean="0"/>
          </a:p>
        </p:txBody>
      </p:sp>
      <p:pic>
        <p:nvPicPr>
          <p:cNvPr id="92162" name="Picture 2"/>
          <p:cNvPicPr>
            <a:picLocks noChangeAspect="1" noChangeArrowheads="1"/>
          </p:cNvPicPr>
          <p:nvPr/>
        </p:nvPicPr>
        <p:blipFill>
          <a:blip r:embed="rId2" cstate="print"/>
          <a:srcRect/>
          <a:stretch>
            <a:fillRect/>
          </a:stretch>
        </p:blipFill>
        <p:spPr bwMode="auto">
          <a:xfrm>
            <a:off x="431540" y="2924944"/>
            <a:ext cx="8417944" cy="393305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8" name="Rectangle 7"/>
          <p:cNvSpPr/>
          <p:nvPr/>
        </p:nvSpPr>
        <p:spPr>
          <a:xfrm>
            <a:off x="125052" y="980728"/>
            <a:ext cx="9018948" cy="4647426"/>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Piloter une carte par la liaison série RS232</a:t>
            </a:r>
          </a:p>
          <a:p>
            <a:pPr marL="1077913" lvl="1" indent="-263525">
              <a:buFont typeface="Arial" pitchFamily="34" charset="0"/>
              <a:buChar char="•"/>
            </a:pPr>
            <a:r>
              <a:rPr lang="fr-FR" sz="2400" b="1" dirty="0" smtClean="0"/>
              <a:t>Gestion d’un afficheur LCD 2x16</a:t>
            </a:r>
          </a:p>
          <a:p>
            <a:pPr marL="1535113" lvl="2" indent="-263525"/>
            <a:endParaRPr lang="fr-FR" sz="2400" dirty="0" smtClean="0"/>
          </a:p>
          <a:p>
            <a:pPr marL="1535113" lvl="2" indent="-263525"/>
            <a:endParaRPr lang="fr-FR" sz="2400" dirty="0" smtClean="0"/>
          </a:p>
          <a:p>
            <a:pPr marL="1077913" lvl="1" indent="-263525">
              <a:buFont typeface="Arial" pitchFamily="34" charset="0"/>
              <a:buChar char="•"/>
            </a:pPr>
            <a:endParaRPr lang="fr-FR" sz="2400" dirty="0" smtClean="0"/>
          </a:p>
          <a:p>
            <a:pPr marL="1077913" lvl="1" indent="-263525"/>
            <a:endParaRPr lang="fr-FR" sz="2400" dirty="0" smtClean="0"/>
          </a:p>
          <a:p>
            <a:pPr marL="0" lvl="1" indent="-263525"/>
            <a:endParaRPr lang="fr-FR" sz="2400" dirty="0" smtClean="0"/>
          </a:p>
          <a:p>
            <a:pPr marL="1077913" lvl="1" indent="-263525"/>
            <a:endParaRPr lang="fr-FR" sz="2400" dirty="0" smtClean="0"/>
          </a:p>
          <a:p>
            <a:pPr marL="1077913" lvl="1" indent="-263525"/>
            <a:endParaRPr lang="fr-FR" sz="2400" dirty="0" smtClean="0"/>
          </a:p>
        </p:txBody>
      </p:sp>
      <p:pic>
        <p:nvPicPr>
          <p:cNvPr id="93186" name="Picture 2"/>
          <p:cNvPicPr>
            <a:picLocks noChangeAspect="1" noChangeArrowheads="1"/>
          </p:cNvPicPr>
          <p:nvPr/>
        </p:nvPicPr>
        <p:blipFill>
          <a:blip r:embed="rId2" cstate="print"/>
          <a:srcRect/>
          <a:stretch>
            <a:fillRect/>
          </a:stretch>
        </p:blipFill>
        <p:spPr bwMode="auto">
          <a:xfrm>
            <a:off x="395536" y="1916832"/>
            <a:ext cx="4555396" cy="4941168"/>
          </a:xfrm>
          <a:prstGeom prst="rect">
            <a:avLst/>
          </a:prstGeom>
          <a:noFill/>
          <a:ln w="9525">
            <a:noFill/>
            <a:miter lim="800000"/>
            <a:headEnd/>
            <a:tailEnd/>
          </a:ln>
        </p:spPr>
      </p:pic>
      <p:pic>
        <p:nvPicPr>
          <p:cNvPr id="93187" name="Picture 3"/>
          <p:cNvPicPr>
            <a:picLocks noChangeAspect="1" noChangeArrowheads="1"/>
          </p:cNvPicPr>
          <p:nvPr/>
        </p:nvPicPr>
        <p:blipFill>
          <a:blip r:embed="rId3" cstate="print"/>
          <a:srcRect r="22711" b="45748"/>
          <a:stretch>
            <a:fillRect/>
          </a:stretch>
        </p:blipFill>
        <p:spPr bwMode="auto">
          <a:xfrm>
            <a:off x="4245129" y="2312876"/>
            <a:ext cx="4898871" cy="36655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8" name="Rectangle 7"/>
          <p:cNvSpPr/>
          <p:nvPr/>
        </p:nvSpPr>
        <p:spPr>
          <a:xfrm>
            <a:off x="125052" y="980728"/>
            <a:ext cx="9018948" cy="4278094"/>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Piloter une carte par la liaison série RS232</a:t>
            </a:r>
          </a:p>
          <a:p>
            <a:pPr marL="1077913" lvl="1" indent="-263525">
              <a:buFont typeface="Arial" pitchFamily="34" charset="0"/>
              <a:buChar char="•"/>
            </a:pPr>
            <a:r>
              <a:rPr lang="fr-FR" sz="2400" b="1" dirty="0" smtClean="0"/>
              <a:t>Contrôle d'un projecteur DMX</a:t>
            </a:r>
            <a:endParaRPr lang="fr-FR" sz="2400" dirty="0" smtClean="0"/>
          </a:p>
          <a:p>
            <a:pPr marL="1535113" lvl="2" indent="-263525"/>
            <a:endParaRPr lang="fr-FR" sz="2400" dirty="0" smtClean="0"/>
          </a:p>
          <a:p>
            <a:pPr marL="1077913" lvl="1" indent="-263525">
              <a:buFont typeface="Arial" pitchFamily="34" charset="0"/>
              <a:buChar char="•"/>
            </a:pPr>
            <a:endParaRPr lang="fr-FR" sz="2400" dirty="0" smtClean="0"/>
          </a:p>
          <a:p>
            <a:pPr marL="1077913" lvl="1" indent="-263525"/>
            <a:endParaRPr lang="fr-FR" sz="2400" dirty="0" smtClean="0"/>
          </a:p>
          <a:p>
            <a:pPr marL="0" lvl="1" indent="-263525"/>
            <a:endParaRPr lang="fr-FR" sz="2400" dirty="0" smtClean="0"/>
          </a:p>
          <a:p>
            <a:pPr marL="1077913" lvl="1" indent="-263525"/>
            <a:endParaRPr lang="fr-FR" sz="2400" dirty="0" smtClean="0"/>
          </a:p>
          <a:p>
            <a:pPr marL="1077913" lvl="1" indent="-263525"/>
            <a:endParaRPr lang="fr-FR" sz="2400" dirty="0" smtClean="0"/>
          </a:p>
        </p:txBody>
      </p:sp>
      <p:pic>
        <p:nvPicPr>
          <p:cNvPr id="94210" name="Picture 2"/>
          <p:cNvPicPr>
            <a:picLocks noChangeAspect="1" noChangeArrowheads="1"/>
          </p:cNvPicPr>
          <p:nvPr/>
        </p:nvPicPr>
        <p:blipFill>
          <a:blip r:embed="rId2" cstate="print"/>
          <a:srcRect/>
          <a:stretch>
            <a:fillRect/>
          </a:stretch>
        </p:blipFill>
        <p:spPr bwMode="auto">
          <a:xfrm rot="5400000">
            <a:off x="162630" y="3517890"/>
            <a:ext cx="3130107" cy="2592288"/>
          </a:xfrm>
          <a:prstGeom prst="rect">
            <a:avLst/>
          </a:prstGeom>
          <a:noFill/>
          <a:ln w="9525">
            <a:noFill/>
            <a:miter lim="800000"/>
            <a:headEnd/>
            <a:tailEnd/>
          </a:ln>
        </p:spPr>
      </p:pic>
      <p:sp>
        <p:nvSpPr>
          <p:cNvPr id="94212" name="AutoShape 4" descr="http://marc.silanus.pagesperso-orange.fr/theme2009/images/projecteurRVB_led2.jpg"/>
          <p:cNvSpPr>
            <a:spLocks noChangeAspect="1" noChangeArrowheads="1"/>
          </p:cNvSpPr>
          <p:nvPr/>
        </p:nvSpPr>
        <p:spPr bwMode="auto">
          <a:xfrm>
            <a:off x="155575" y="-1333500"/>
            <a:ext cx="2095500" cy="27908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 name="Image 8" descr="projecteurRVB_led2.jpg"/>
          <p:cNvPicPr>
            <a:picLocks noChangeAspect="1"/>
          </p:cNvPicPr>
          <p:nvPr/>
        </p:nvPicPr>
        <p:blipFill>
          <a:blip r:embed="rId3" cstate="print"/>
          <a:stretch>
            <a:fillRect/>
          </a:stretch>
        </p:blipFill>
        <p:spPr>
          <a:xfrm>
            <a:off x="3455876" y="3212976"/>
            <a:ext cx="2467012" cy="3285611"/>
          </a:xfrm>
          <a:prstGeom prst="rect">
            <a:avLst/>
          </a:prstGeom>
        </p:spPr>
      </p:pic>
      <p:pic>
        <p:nvPicPr>
          <p:cNvPr id="10" name="Image 9" descr="projecteurRVB_config.jpg"/>
          <p:cNvPicPr>
            <a:picLocks noChangeAspect="1"/>
          </p:cNvPicPr>
          <p:nvPr/>
        </p:nvPicPr>
        <p:blipFill>
          <a:blip r:embed="rId4" cstate="print"/>
          <a:stretch>
            <a:fillRect/>
          </a:stretch>
        </p:blipFill>
        <p:spPr>
          <a:xfrm rot="5400000" flipH="1">
            <a:off x="5979157" y="3588016"/>
            <a:ext cx="3288366" cy="2466275"/>
          </a:xfrm>
          <a:prstGeom prst="rect">
            <a:avLst/>
          </a:prstGeom>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1323439"/>
          </a:xfrm>
          <a:prstGeom prst="rect">
            <a:avLst/>
          </a:prstGeom>
        </p:spPr>
        <p:txBody>
          <a:bodyPr wrap="square">
            <a:spAutoFit/>
          </a:bodyPr>
          <a:lstStyle/>
          <a:p>
            <a:r>
              <a:rPr lang="fr-FR" sz="2400" dirty="0" smtClean="0"/>
              <a:t>Initiation à la pédagogie de projet</a:t>
            </a:r>
          </a:p>
          <a:p>
            <a:r>
              <a:rPr lang="fr-FR" sz="2800" dirty="0" smtClean="0"/>
              <a:t>1- Qu’est-ce qu’un projet ?</a:t>
            </a:r>
          </a:p>
          <a:p>
            <a:endParaRPr lang="fr-FR" sz="2800" dirty="0"/>
          </a:p>
        </p:txBody>
      </p:sp>
      <p:sp>
        <p:nvSpPr>
          <p:cNvPr id="6" name="ZoneTexte 5"/>
          <p:cNvSpPr txBox="1"/>
          <p:nvPr/>
        </p:nvSpPr>
        <p:spPr>
          <a:xfrm>
            <a:off x="215516" y="2240868"/>
            <a:ext cx="8604956" cy="3170099"/>
          </a:xfrm>
          <a:prstGeom prst="rect">
            <a:avLst/>
          </a:prstGeom>
          <a:noFill/>
        </p:spPr>
        <p:txBody>
          <a:bodyPr wrap="square" rtlCol="0">
            <a:spAutoFit/>
          </a:bodyPr>
          <a:lstStyle/>
          <a:p>
            <a:pPr marL="354013" indent="-354013" fontAlgn="base">
              <a:spcAft>
                <a:spcPts val="1200"/>
              </a:spcAft>
              <a:buFont typeface="Arial" pitchFamily="34" charset="0"/>
              <a:buChar char="•"/>
            </a:pPr>
            <a:r>
              <a:rPr lang="fr-FR" sz="2000" dirty="0" smtClean="0"/>
              <a:t>Une </a:t>
            </a:r>
            <a:r>
              <a:rPr lang="fr-FR" sz="2000" b="1" dirty="0" smtClean="0"/>
              <a:t>démarche spécifique</a:t>
            </a:r>
            <a:r>
              <a:rPr lang="fr-FR" sz="2000" dirty="0" smtClean="0"/>
              <a:t> qui permet de </a:t>
            </a:r>
            <a:r>
              <a:rPr lang="fr-FR" sz="2000" b="1" dirty="0" smtClean="0"/>
              <a:t>structurer méthodiquement</a:t>
            </a:r>
            <a:r>
              <a:rPr lang="fr-FR" sz="2000" dirty="0" smtClean="0"/>
              <a:t> et </a:t>
            </a:r>
            <a:r>
              <a:rPr lang="fr-FR" sz="2000" b="1" dirty="0" smtClean="0"/>
              <a:t>progressivement</a:t>
            </a:r>
            <a:r>
              <a:rPr lang="fr-FR" sz="2000" dirty="0" smtClean="0"/>
              <a:t> une </a:t>
            </a:r>
            <a:r>
              <a:rPr lang="fr-FR" sz="2000" b="1" dirty="0" smtClean="0"/>
              <a:t>réalité à venir.</a:t>
            </a:r>
          </a:p>
          <a:p>
            <a:pPr marL="354013" indent="-354013" fontAlgn="base">
              <a:spcAft>
                <a:spcPts val="1200"/>
              </a:spcAft>
            </a:pPr>
            <a:endParaRPr lang="fr-FR" sz="2000" dirty="0" smtClean="0"/>
          </a:p>
          <a:p>
            <a:pPr marL="354013" indent="-354013" fontAlgn="base">
              <a:buFont typeface="Arial" pitchFamily="34" charset="0"/>
              <a:buChar char="•"/>
            </a:pPr>
            <a:r>
              <a:rPr lang="fr-FR" sz="2000" dirty="0" smtClean="0"/>
              <a:t>Un projet est défini et mis en œuvre pour élaborer une </a:t>
            </a:r>
            <a:r>
              <a:rPr lang="fr-FR" sz="2000" b="1" dirty="0" smtClean="0"/>
              <a:t>réponse au besoin</a:t>
            </a:r>
            <a:r>
              <a:rPr lang="fr-FR" sz="2000" dirty="0" smtClean="0"/>
              <a:t> d’un utilisateur, d’un client ou d’une clientèle et il implique un </a:t>
            </a:r>
            <a:r>
              <a:rPr lang="fr-FR" sz="2000" b="1" dirty="0" smtClean="0"/>
              <a:t>objectif</a:t>
            </a:r>
            <a:r>
              <a:rPr lang="fr-FR" sz="2000" dirty="0" smtClean="0"/>
              <a:t> et des </a:t>
            </a:r>
            <a:r>
              <a:rPr lang="fr-FR" sz="2000" b="1" dirty="0" smtClean="0"/>
              <a:t>actions</a:t>
            </a:r>
            <a:r>
              <a:rPr lang="fr-FR" sz="2000" dirty="0" smtClean="0"/>
              <a:t> à entreprendre avec des </a:t>
            </a:r>
            <a:r>
              <a:rPr lang="fr-FR" sz="2000" b="1" dirty="0" smtClean="0"/>
              <a:t>ressources données.</a:t>
            </a:r>
            <a:r>
              <a:rPr lang="fr-FR" sz="2000" dirty="0" smtClean="0"/>
              <a:t>                                 </a:t>
            </a:r>
          </a:p>
          <a:p>
            <a:pPr fontAlgn="base"/>
            <a:endParaRPr lang="fr-FR" sz="2000" b="1" dirty="0" smtClean="0"/>
          </a:p>
          <a:p>
            <a:pPr fontAlgn="base"/>
            <a:endParaRPr lang="fr-FR" sz="2000" b="1" dirty="0" smtClean="0"/>
          </a:p>
          <a:p>
            <a:pPr algn="ctr" fontAlgn="base"/>
            <a:r>
              <a:rPr lang="fr-FR" sz="2000" b="1" dirty="0" smtClean="0"/>
              <a:t>AFNOR Norme X50-10</a:t>
            </a:r>
            <a:endParaRPr lang="fr-FR" sz="2000" dirty="0"/>
          </a:p>
        </p:txBody>
      </p:sp>
    </p:spTree>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8" name="Rectangle 7"/>
          <p:cNvSpPr/>
          <p:nvPr/>
        </p:nvSpPr>
        <p:spPr>
          <a:xfrm>
            <a:off x="125052" y="980728"/>
            <a:ext cx="9018948" cy="4278094"/>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Piloter une carte par la liaison série RS232</a:t>
            </a:r>
          </a:p>
          <a:p>
            <a:pPr marL="1077913" lvl="1" indent="-263525">
              <a:buFont typeface="Arial" pitchFamily="34" charset="0"/>
              <a:buChar char="•"/>
            </a:pPr>
            <a:r>
              <a:rPr lang="fr-FR" sz="2400" b="1" dirty="0" smtClean="0"/>
              <a:t>Contrôle d'un projecteur DMX</a:t>
            </a:r>
            <a:endParaRPr lang="fr-FR" sz="2400" dirty="0" smtClean="0"/>
          </a:p>
          <a:p>
            <a:pPr marL="1535113" lvl="2" indent="-263525"/>
            <a:endParaRPr lang="fr-FR" sz="2400" dirty="0" smtClean="0"/>
          </a:p>
          <a:p>
            <a:pPr marL="1077913" lvl="1" indent="-263525">
              <a:buFont typeface="Arial" pitchFamily="34" charset="0"/>
              <a:buChar char="•"/>
            </a:pPr>
            <a:endParaRPr lang="fr-FR" sz="2400" dirty="0" smtClean="0"/>
          </a:p>
          <a:p>
            <a:pPr marL="1077913" lvl="1" indent="-263525"/>
            <a:endParaRPr lang="fr-FR" sz="2400" dirty="0" smtClean="0"/>
          </a:p>
          <a:p>
            <a:pPr marL="0" lvl="1" indent="-263525"/>
            <a:endParaRPr lang="fr-FR" sz="2400" dirty="0" smtClean="0"/>
          </a:p>
          <a:p>
            <a:pPr marL="1077913" lvl="1" indent="-263525"/>
            <a:endParaRPr lang="fr-FR" sz="2400" dirty="0" smtClean="0"/>
          </a:p>
          <a:p>
            <a:pPr marL="1077913" lvl="1" indent="-263525"/>
            <a:endParaRPr lang="fr-FR" sz="2400" dirty="0" smtClean="0"/>
          </a:p>
        </p:txBody>
      </p:sp>
      <p:sp>
        <p:nvSpPr>
          <p:cNvPr id="94212" name="AutoShape 4" descr="http://marc.silanus.pagesperso-orange.fr/theme2009/images/projecteurRVB_led2.jpg"/>
          <p:cNvSpPr>
            <a:spLocks noChangeAspect="1" noChangeArrowheads="1"/>
          </p:cNvSpPr>
          <p:nvPr/>
        </p:nvSpPr>
        <p:spPr bwMode="auto">
          <a:xfrm>
            <a:off x="155575" y="-1333500"/>
            <a:ext cx="2095500" cy="27908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1" name="Tableau 10"/>
          <p:cNvGraphicFramePr>
            <a:graphicFrameLocks noGrp="1"/>
          </p:cNvGraphicFramePr>
          <p:nvPr/>
        </p:nvGraphicFramePr>
        <p:xfrm>
          <a:off x="1907704" y="3465004"/>
          <a:ext cx="5184576" cy="2614920"/>
        </p:xfrm>
        <a:graphic>
          <a:graphicData uri="http://schemas.openxmlformats.org/drawingml/2006/table">
            <a:tbl>
              <a:tblPr/>
              <a:tblGrid>
                <a:gridCol w="945719"/>
                <a:gridCol w="4238857"/>
              </a:tblGrid>
              <a:tr h="561024">
                <a:tc gridSpan="2">
                  <a:txBody>
                    <a:bodyPr/>
                    <a:lstStyle/>
                    <a:p>
                      <a:pPr algn="ctr"/>
                      <a:r>
                        <a:rPr lang="en-US" sz="2000" b="1" dirty="0" err="1"/>
                        <a:t>Projecteur</a:t>
                      </a:r>
                      <a:r>
                        <a:rPr lang="en-US" sz="2000" b="1" dirty="0"/>
                        <a:t> RVB à LED DMX LED LIGHT 76 LED</a:t>
                      </a:r>
                      <a:endParaRPr lang="en-US" sz="2000" dirty="0"/>
                    </a:p>
                  </a:txBody>
                  <a:tcPr marL="34209" marR="34209" marT="34209" marB="342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fr-FR"/>
                    </a:p>
                  </a:txBody>
                  <a:tcPr/>
                </a:tc>
              </a:tr>
              <a:tr h="561024">
                <a:tc>
                  <a:txBody>
                    <a:bodyPr/>
                    <a:lstStyle/>
                    <a:p>
                      <a:pPr algn="ctr"/>
                      <a:r>
                        <a:rPr lang="fr-FR" sz="2000" b="1"/>
                        <a:t>Canal</a:t>
                      </a:r>
                      <a:endParaRPr lang="fr-FR" sz="2000"/>
                    </a:p>
                  </a:txBody>
                  <a:tcPr marL="34209" marR="34209" marT="34209" marB="342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2000" b="1" dirty="0"/>
                        <a:t>Fonction</a:t>
                      </a:r>
                      <a:r>
                        <a:rPr lang="fr-FR" sz="2000" dirty="0"/>
                        <a:t> </a:t>
                      </a:r>
                    </a:p>
                  </a:txBody>
                  <a:tcPr marL="34209" marR="34209" marT="34209" marB="342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14721">
                <a:tc>
                  <a:txBody>
                    <a:bodyPr/>
                    <a:lstStyle/>
                    <a:p>
                      <a:pPr algn="ctr"/>
                      <a:r>
                        <a:rPr lang="fr-FR" sz="2000"/>
                        <a:t>1</a:t>
                      </a:r>
                    </a:p>
                  </a:txBody>
                  <a:tcPr marL="34209" marR="34209" marT="34209" marB="342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sz="2000"/>
                        <a:t>Dimmer / Strobe</a:t>
                      </a:r>
                    </a:p>
                  </a:txBody>
                  <a:tcPr marL="34209" marR="34209" marT="34209" marB="342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14721">
                <a:tc>
                  <a:txBody>
                    <a:bodyPr/>
                    <a:lstStyle/>
                    <a:p>
                      <a:pPr algn="ctr"/>
                      <a:r>
                        <a:rPr lang="fr-FR" sz="2000"/>
                        <a:t>2</a:t>
                      </a:r>
                    </a:p>
                  </a:txBody>
                  <a:tcPr marL="34209" marR="34209" marT="34209" marB="342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sz="2000"/>
                        <a:t>Rouge</a:t>
                      </a:r>
                    </a:p>
                  </a:txBody>
                  <a:tcPr marL="34209" marR="34209" marT="34209" marB="342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14721">
                <a:tc>
                  <a:txBody>
                    <a:bodyPr/>
                    <a:lstStyle/>
                    <a:p>
                      <a:pPr algn="ctr"/>
                      <a:r>
                        <a:rPr lang="fr-FR" sz="2000"/>
                        <a:t>3</a:t>
                      </a:r>
                    </a:p>
                  </a:txBody>
                  <a:tcPr marL="34209" marR="34209" marT="34209" marB="342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sz="2000"/>
                        <a:t>Vert</a:t>
                      </a:r>
                    </a:p>
                  </a:txBody>
                  <a:tcPr marL="34209" marR="34209" marT="34209" marB="342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14721">
                <a:tc>
                  <a:txBody>
                    <a:bodyPr/>
                    <a:lstStyle/>
                    <a:p>
                      <a:pPr algn="ctr"/>
                      <a:r>
                        <a:rPr lang="fr-FR" sz="2000"/>
                        <a:t>4</a:t>
                      </a:r>
                    </a:p>
                  </a:txBody>
                  <a:tcPr marL="34209" marR="34209" marT="34209" marB="342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sz="2000" dirty="0"/>
                        <a:t>Bleu</a:t>
                      </a:r>
                    </a:p>
                  </a:txBody>
                  <a:tcPr marL="34209" marR="34209" marT="34209" marB="342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8" name="Rectangle 7"/>
          <p:cNvSpPr/>
          <p:nvPr/>
        </p:nvSpPr>
        <p:spPr>
          <a:xfrm>
            <a:off x="125052" y="980728"/>
            <a:ext cx="9018948" cy="5386090"/>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Piloter une carte par la liaison série RS232</a:t>
            </a:r>
          </a:p>
          <a:p>
            <a:pPr marL="1077913" lvl="1" indent="-263525">
              <a:buFont typeface="Arial" pitchFamily="34" charset="0"/>
              <a:buChar char="•"/>
            </a:pPr>
            <a:r>
              <a:rPr lang="fr-FR" sz="2400" b="1" dirty="0" smtClean="0"/>
              <a:t>Contrôle d'un projecteur DMX</a:t>
            </a:r>
            <a:endParaRPr lang="fr-FR" sz="2400" dirty="0" smtClean="0"/>
          </a:p>
          <a:p>
            <a:pPr marL="1077913" lvl="1" indent="-263525">
              <a:buFont typeface="Arial" pitchFamily="34" charset="0"/>
              <a:buChar char="•"/>
            </a:pPr>
            <a:endParaRPr lang="fr-FR" sz="2400" b="1" dirty="0" smtClean="0"/>
          </a:p>
          <a:p>
            <a:pPr marL="1535113" lvl="2" indent="-263525">
              <a:buFont typeface="Wingdings" pitchFamily="2" charset="2"/>
              <a:buChar char="Ø"/>
            </a:pPr>
            <a:r>
              <a:rPr lang="fr-FR" sz="2400" dirty="0" smtClean="0"/>
              <a:t>Utilisation de la librairie </a:t>
            </a:r>
            <a:r>
              <a:rPr lang="fr-FR" sz="2400" dirty="0" err="1" smtClean="0"/>
              <a:t>DmxSimple</a:t>
            </a:r>
            <a:endParaRPr lang="fr-FR" sz="2400" dirty="0" smtClean="0"/>
          </a:p>
          <a:p>
            <a:pPr marL="1535113" lvl="2" indent="-263525">
              <a:buFont typeface="Wingdings" pitchFamily="2" charset="2"/>
              <a:buChar char="Ø"/>
            </a:pPr>
            <a:endParaRPr lang="fr-FR" sz="2400" dirty="0" smtClean="0"/>
          </a:p>
          <a:p>
            <a:pPr marL="1535113" lvl="2" indent="-263525"/>
            <a:endParaRPr lang="fr-FR" sz="2400" dirty="0" smtClean="0"/>
          </a:p>
          <a:p>
            <a:pPr marL="1077913" lvl="1" indent="-263525">
              <a:buFont typeface="Arial" pitchFamily="34" charset="0"/>
              <a:buChar char="•"/>
            </a:pPr>
            <a:endParaRPr lang="fr-FR" sz="2400" dirty="0" smtClean="0"/>
          </a:p>
          <a:p>
            <a:pPr marL="1077913" lvl="1" indent="-263525"/>
            <a:endParaRPr lang="fr-FR" sz="2400" dirty="0" smtClean="0"/>
          </a:p>
          <a:p>
            <a:pPr marL="0" lvl="1" indent="-263525"/>
            <a:endParaRPr lang="fr-FR" sz="2400" dirty="0" smtClean="0"/>
          </a:p>
          <a:p>
            <a:pPr marL="1077913" lvl="1" indent="-263525"/>
            <a:endParaRPr lang="fr-FR" sz="2400" dirty="0" smtClean="0"/>
          </a:p>
          <a:p>
            <a:pPr marL="1077913" lvl="1" indent="-263525"/>
            <a:endParaRPr lang="fr-FR" sz="2400" dirty="0" smtClean="0"/>
          </a:p>
        </p:txBody>
      </p:sp>
      <p:sp>
        <p:nvSpPr>
          <p:cNvPr id="5" name="ZoneTexte 4"/>
          <p:cNvSpPr txBox="1"/>
          <p:nvPr/>
        </p:nvSpPr>
        <p:spPr>
          <a:xfrm>
            <a:off x="539552" y="4005064"/>
            <a:ext cx="7992888" cy="2308324"/>
          </a:xfrm>
          <a:prstGeom prst="rect">
            <a:avLst/>
          </a:prstGeom>
          <a:noFill/>
          <a:ln>
            <a:solidFill>
              <a:schemeClr val="tx1"/>
            </a:solidFill>
          </a:ln>
        </p:spPr>
        <p:txBody>
          <a:bodyPr wrap="square" rtlCol="0">
            <a:spAutoFit/>
          </a:bodyPr>
          <a:lstStyle/>
          <a:p>
            <a:r>
              <a:rPr lang="fr-FR" dirty="0" smtClean="0">
                <a:latin typeface="Courier New" pitchFamily="49" charset="0"/>
                <a:cs typeface="Courier New" pitchFamily="49" charset="0"/>
              </a:rPr>
              <a:t>// broche utilisée pour l'envoi des donnée DMX</a:t>
            </a:r>
          </a:p>
          <a:p>
            <a:r>
              <a:rPr lang="fr-FR" b="1" dirty="0" err="1" smtClean="0">
                <a:latin typeface="Courier New" pitchFamily="49" charset="0"/>
                <a:cs typeface="Courier New" pitchFamily="49" charset="0"/>
              </a:rPr>
              <a:t>DmxSimple.usePin</a:t>
            </a:r>
            <a:r>
              <a:rPr lang="fr-FR" b="1" dirty="0" smtClean="0">
                <a:latin typeface="Courier New" pitchFamily="49" charset="0"/>
                <a:cs typeface="Courier New" pitchFamily="49" charset="0"/>
              </a:rPr>
              <a:t>(11); </a:t>
            </a:r>
          </a:p>
          <a:p>
            <a:endParaRPr lang="fr-FR" dirty="0" smtClean="0">
              <a:latin typeface="Courier New" pitchFamily="49" charset="0"/>
              <a:cs typeface="Courier New" pitchFamily="49" charset="0"/>
            </a:endParaRPr>
          </a:p>
          <a:p>
            <a:r>
              <a:rPr lang="fr-FR" dirty="0" smtClean="0">
                <a:latin typeface="Courier New" pitchFamily="49" charset="0"/>
                <a:cs typeface="Courier New" pitchFamily="49" charset="0"/>
              </a:rPr>
              <a:t>// Nombre canaux de la trame DMX</a:t>
            </a:r>
          </a:p>
          <a:p>
            <a:r>
              <a:rPr lang="fr-FR" b="1" dirty="0" err="1" smtClean="0">
                <a:latin typeface="Courier New" pitchFamily="49" charset="0"/>
                <a:cs typeface="Courier New" pitchFamily="49" charset="0"/>
              </a:rPr>
              <a:t>DmxSimple.maxChannel</a:t>
            </a:r>
            <a:r>
              <a:rPr lang="fr-FR" b="1" dirty="0" smtClean="0">
                <a:latin typeface="Courier New" pitchFamily="49" charset="0"/>
                <a:cs typeface="Courier New" pitchFamily="49" charset="0"/>
              </a:rPr>
              <a:t>(4);</a:t>
            </a:r>
          </a:p>
          <a:p>
            <a:endParaRPr lang="fr-FR" dirty="0" smtClean="0">
              <a:latin typeface="Courier New" pitchFamily="49" charset="0"/>
              <a:cs typeface="Courier New" pitchFamily="49" charset="0"/>
            </a:endParaRPr>
          </a:p>
          <a:p>
            <a:r>
              <a:rPr lang="fr-FR" dirty="0" smtClean="0">
                <a:latin typeface="Courier New" pitchFamily="49" charset="0"/>
                <a:cs typeface="Courier New" pitchFamily="49" charset="0"/>
              </a:rPr>
              <a:t>//Valeur (0 à 255) à écrire sur le canal</a:t>
            </a:r>
          </a:p>
          <a:p>
            <a:r>
              <a:rPr lang="fr-FR" b="1" dirty="0" err="1" smtClean="0">
                <a:latin typeface="Courier New" pitchFamily="49" charset="0"/>
                <a:cs typeface="Courier New" pitchFamily="49" charset="0"/>
              </a:rPr>
              <a:t>DmxSimple.write</a:t>
            </a:r>
            <a:r>
              <a:rPr lang="fr-FR" b="1" dirty="0" smtClean="0">
                <a:latin typeface="Courier New" pitchFamily="49" charset="0"/>
                <a:cs typeface="Courier New" pitchFamily="49" charset="0"/>
              </a:rPr>
              <a:t>(</a:t>
            </a:r>
            <a:r>
              <a:rPr lang="fr-FR" b="1" dirty="0" err="1" smtClean="0">
                <a:latin typeface="Courier New" pitchFamily="49" charset="0"/>
                <a:cs typeface="Courier New" pitchFamily="49" charset="0"/>
              </a:rPr>
              <a:t>canal,valeur</a:t>
            </a:r>
            <a:r>
              <a:rPr lang="fr-FR" b="1" dirty="0" smtClean="0">
                <a:latin typeface="Courier New" pitchFamily="49" charset="0"/>
                <a:cs typeface="Courier New" pitchFamily="49" charset="0"/>
              </a:rPr>
              <a:t>);</a:t>
            </a:r>
          </a:p>
        </p:txBody>
      </p:sp>
    </p:spTree>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8" name="Rectangle 7"/>
          <p:cNvSpPr/>
          <p:nvPr/>
        </p:nvSpPr>
        <p:spPr>
          <a:xfrm>
            <a:off x="125052" y="980728"/>
            <a:ext cx="9018948" cy="5016758"/>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Piloter une carte par la liaison série RS232</a:t>
            </a:r>
          </a:p>
          <a:p>
            <a:pPr marL="1077913" lvl="1" indent="-263525">
              <a:buFont typeface="Arial" pitchFamily="34" charset="0"/>
              <a:buChar char="•"/>
            </a:pPr>
            <a:r>
              <a:rPr lang="fr-FR" sz="2400" b="1" dirty="0" smtClean="0"/>
              <a:t>Contrôle d'un projecteur DMX</a:t>
            </a:r>
            <a:endParaRPr lang="fr-FR" sz="2400" dirty="0" smtClean="0"/>
          </a:p>
          <a:p>
            <a:pPr marL="1077913" lvl="1" indent="-263525">
              <a:buFont typeface="Arial" pitchFamily="34" charset="0"/>
              <a:buChar char="•"/>
            </a:pPr>
            <a:endParaRPr lang="fr-FR" sz="2400" b="1" dirty="0" smtClean="0"/>
          </a:p>
          <a:p>
            <a:pPr marL="1535113" lvl="2" indent="-263525">
              <a:buFont typeface="Wingdings" pitchFamily="2" charset="2"/>
              <a:buChar char="Ø"/>
            </a:pPr>
            <a:endParaRPr lang="fr-FR" sz="2400" dirty="0" smtClean="0"/>
          </a:p>
          <a:p>
            <a:pPr marL="1535113" lvl="2" indent="-263525"/>
            <a:endParaRPr lang="fr-FR" sz="2400" dirty="0" smtClean="0"/>
          </a:p>
          <a:p>
            <a:pPr marL="1077913" lvl="1" indent="-263525">
              <a:buFont typeface="Arial" pitchFamily="34" charset="0"/>
              <a:buChar char="•"/>
            </a:pPr>
            <a:endParaRPr lang="fr-FR" sz="2400" dirty="0" smtClean="0"/>
          </a:p>
          <a:p>
            <a:pPr marL="1077913" lvl="1" indent="-263525"/>
            <a:endParaRPr lang="fr-FR" sz="2400" dirty="0" smtClean="0"/>
          </a:p>
          <a:p>
            <a:pPr marL="0" lvl="1" indent="-263525"/>
            <a:endParaRPr lang="fr-FR" sz="2400" dirty="0" smtClean="0"/>
          </a:p>
          <a:p>
            <a:pPr marL="1077913" lvl="1" indent="-263525"/>
            <a:endParaRPr lang="fr-FR" sz="2400" dirty="0" smtClean="0"/>
          </a:p>
          <a:p>
            <a:pPr marL="1077913" lvl="1" indent="-263525"/>
            <a:endParaRPr lang="fr-FR" sz="2400" dirty="0" smtClean="0"/>
          </a:p>
        </p:txBody>
      </p:sp>
      <p:pic>
        <p:nvPicPr>
          <p:cNvPr id="97282" name="Picture 2"/>
          <p:cNvPicPr>
            <a:picLocks noChangeAspect="1" noChangeArrowheads="1"/>
          </p:cNvPicPr>
          <p:nvPr/>
        </p:nvPicPr>
        <p:blipFill>
          <a:blip r:embed="rId2" cstate="print"/>
          <a:srcRect/>
          <a:stretch>
            <a:fillRect/>
          </a:stretch>
        </p:blipFill>
        <p:spPr bwMode="auto">
          <a:xfrm>
            <a:off x="683568" y="3009900"/>
            <a:ext cx="7867650" cy="38481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2800767"/>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Communication sérielle</a:t>
            </a:r>
          </a:p>
          <a:p>
            <a:pPr marL="1077913" lvl="1" indent="-263525">
              <a:buFont typeface="Arial" pitchFamily="34" charset="0"/>
              <a:buChar char="•"/>
            </a:pPr>
            <a:r>
              <a:rPr lang="fr-FR" sz="2400" dirty="0" smtClean="0"/>
              <a:t>Mise en œuvre d’une communication série asynchrone</a:t>
            </a:r>
          </a:p>
          <a:p>
            <a:pPr marL="1077913" lvl="1" indent="-263525">
              <a:buFont typeface="Arial" pitchFamily="34" charset="0"/>
              <a:buChar char="•"/>
            </a:pPr>
            <a:r>
              <a:rPr lang="fr-FR" sz="2400" dirty="0" smtClean="0"/>
              <a:t>Définition du protocole</a:t>
            </a:r>
          </a:p>
          <a:p>
            <a:pPr marL="1077913" lvl="1" indent="-263525">
              <a:buFont typeface="Arial" pitchFamily="34" charset="0"/>
              <a:buChar char="•"/>
            </a:pPr>
            <a:r>
              <a:rPr lang="fr-FR" sz="2400" dirty="0" smtClean="0"/>
              <a:t>Développement d’une IHM de supervision</a:t>
            </a:r>
          </a:p>
        </p:txBody>
      </p:sp>
      <p:sp>
        <p:nvSpPr>
          <p:cNvPr id="1026" name="computr3"/>
          <p:cNvSpPr>
            <a:spLocks noEditPoints="1" noChangeArrowheads="1"/>
          </p:cNvSpPr>
          <p:nvPr/>
        </p:nvSpPr>
        <p:spPr bwMode="auto">
          <a:xfrm>
            <a:off x="5112060" y="3969060"/>
            <a:ext cx="1736626" cy="1375382"/>
          </a:xfrm>
          <a:custGeom>
            <a:avLst/>
            <a:gdLst>
              <a:gd name="T0" fmla="*/ 0 w 21600"/>
              <a:gd name="T1" fmla="*/ 10800 h 21600"/>
              <a:gd name="T2" fmla="*/ 10800 w 21600"/>
              <a:gd name="T3" fmla="*/ 0 h 21600"/>
              <a:gd name="T4" fmla="*/ 10800 w 21600"/>
              <a:gd name="T5" fmla="*/ 21600 h 21600"/>
              <a:gd name="T6" fmla="*/ 18135 w 21600"/>
              <a:gd name="T7" fmla="*/ 10800 h 21600"/>
              <a:gd name="T8" fmla="*/ 7811 w 21600"/>
              <a:gd name="T9" fmla="*/ 2584 h 21600"/>
              <a:gd name="T10" fmla="*/ 16359 w 21600"/>
              <a:gd name="T11" fmla="*/ 11764 h 21600"/>
            </a:gdLst>
            <a:ahLst/>
            <a:cxnLst>
              <a:cxn ang="0">
                <a:pos x="T0" y="T1"/>
              </a:cxn>
              <a:cxn ang="0">
                <a:pos x="T2" y="T3"/>
              </a:cxn>
              <a:cxn ang="0">
                <a:pos x="T4" y="T5"/>
              </a:cxn>
              <a:cxn ang="0">
                <a:pos x="T6" y="T7"/>
              </a:cxn>
            </a:cxnLst>
            <a:rect l="T8" t="T9" r="T10" b="T11"/>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27" name="computr2"/>
          <p:cNvSpPr>
            <a:spLocks noEditPoints="1" noChangeArrowheads="1"/>
          </p:cNvSpPr>
          <p:nvPr/>
        </p:nvSpPr>
        <p:spPr bwMode="auto">
          <a:xfrm>
            <a:off x="1943708" y="3969060"/>
            <a:ext cx="1344438" cy="1401205"/>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cxnSp>
        <p:nvCxnSpPr>
          <p:cNvPr id="8" name="Connecteur droit 7"/>
          <p:cNvCxnSpPr>
            <a:stCxn id="1027" idx="8"/>
          </p:cNvCxnSpPr>
          <p:nvPr/>
        </p:nvCxnSpPr>
        <p:spPr>
          <a:xfrm flipV="1">
            <a:off x="3115610" y="4977172"/>
            <a:ext cx="1996450" cy="158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3383868" y="4545124"/>
            <a:ext cx="1464055" cy="369332"/>
          </a:xfrm>
          <a:prstGeom prst="rect">
            <a:avLst/>
          </a:prstGeom>
          <a:noFill/>
        </p:spPr>
        <p:txBody>
          <a:bodyPr wrap="none" rtlCol="0">
            <a:spAutoFit/>
          </a:bodyPr>
          <a:lstStyle/>
          <a:p>
            <a:r>
              <a:rPr lang="fr-FR" dirty="0" smtClean="0"/>
              <a:t>Liaison RS232</a:t>
            </a:r>
            <a:endParaRPr lang="fr-FR" dirty="0"/>
          </a:p>
        </p:txBody>
      </p:sp>
      <p:sp>
        <p:nvSpPr>
          <p:cNvPr id="16" name="ZoneTexte 15"/>
          <p:cNvSpPr txBox="1"/>
          <p:nvPr/>
        </p:nvSpPr>
        <p:spPr>
          <a:xfrm>
            <a:off x="935596" y="5445224"/>
            <a:ext cx="3015441" cy="646331"/>
          </a:xfrm>
          <a:prstGeom prst="rect">
            <a:avLst/>
          </a:prstGeom>
          <a:noFill/>
        </p:spPr>
        <p:txBody>
          <a:bodyPr wrap="none" rtlCol="0">
            <a:spAutoFit/>
          </a:bodyPr>
          <a:lstStyle/>
          <a:p>
            <a:pPr algn="ctr"/>
            <a:r>
              <a:rPr lang="fr-FR" dirty="0" smtClean="0"/>
              <a:t>PC  / terminal</a:t>
            </a:r>
            <a:br>
              <a:rPr lang="fr-FR" dirty="0" smtClean="0"/>
            </a:br>
            <a:r>
              <a:rPr lang="fr-FR" dirty="0" smtClean="0"/>
              <a:t>Simulation réseau de capteurs</a:t>
            </a:r>
            <a:endParaRPr lang="fr-FR" dirty="0"/>
          </a:p>
        </p:txBody>
      </p:sp>
      <p:sp>
        <p:nvSpPr>
          <p:cNvPr id="17" name="ZoneTexte 16"/>
          <p:cNvSpPr txBox="1"/>
          <p:nvPr/>
        </p:nvSpPr>
        <p:spPr>
          <a:xfrm>
            <a:off x="4340239" y="5445224"/>
            <a:ext cx="3406958" cy="1200329"/>
          </a:xfrm>
          <a:prstGeom prst="rect">
            <a:avLst/>
          </a:prstGeom>
          <a:noFill/>
        </p:spPr>
        <p:txBody>
          <a:bodyPr wrap="none" rtlCol="0">
            <a:spAutoFit/>
          </a:bodyPr>
          <a:lstStyle/>
          <a:p>
            <a:pPr algn="ctr"/>
            <a:r>
              <a:rPr lang="fr-FR" dirty="0" smtClean="0"/>
              <a:t>PC  / Superviseur</a:t>
            </a:r>
            <a:br>
              <a:rPr lang="fr-FR" dirty="0" smtClean="0"/>
            </a:br>
            <a:r>
              <a:rPr lang="fr-FR" dirty="0" smtClean="0"/>
              <a:t>Localisation du foyer sur une carte</a:t>
            </a:r>
          </a:p>
          <a:p>
            <a:pPr algn="ctr"/>
            <a:r>
              <a:rPr lang="fr-FR" dirty="0" smtClean="0"/>
              <a:t>Communication avec le robot</a:t>
            </a:r>
          </a:p>
          <a:p>
            <a:pPr algn="ctr"/>
            <a:r>
              <a:rPr lang="fr-FR" dirty="0" smtClean="0"/>
              <a:t>Alerte / Appel d’urgence</a:t>
            </a:r>
            <a:endParaRPr lang="fr-FR" dirty="0"/>
          </a:p>
        </p:txBody>
      </p:sp>
    </p:spTree>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1692771"/>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Communication sérielle</a:t>
            </a:r>
          </a:p>
        </p:txBody>
      </p:sp>
      <p:pic>
        <p:nvPicPr>
          <p:cNvPr id="2050" name="Picture 2"/>
          <p:cNvPicPr>
            <a:picLocks noChangeAspect="1" noChangeArrowheads="1"/>
          </p:cNvPicPr>
          <p:nvPr/>
        </p:nvPicPr>
        <p:blipFill>
          <a:blip r:embed="rId2" cstate="print"/>
          <a:srcRect/>
          <a:stretch>
            <a:fillRect/>
          </a:stretch>
        </p:blipFill>
        <p:spPr bwMode="auto">
          <a:xfrm>
            <a:off x="863588" y="2708920"/>
            <a:ext cx="4016953" cy="3861792"/>
          </a:xfrm>
          <a:prstGeom prst="rect">
            <a:avLst/>
          </a:prstGeom>
          <a:noFill/>
          <a:ln w="9525">
            <a:noFill/>
            <a:miter lim="800000"/>
            <a:headEnd/>
            <a:tailEnd/>
          </a:ln>
        </p:spPr>
      </p:pic>
      <p:sp>
        <p:nvSpPr>
          <p:cNvPr id="11" name="ZoneTexte 10"/>
          <p:cNvSpPr txBox="1"/>
          <p:nvPr/>
        </p:nvSpPr>
        <p:spPr>
          <a:xfrm>
            <a:off x="5652120" y="3284984"/>
            <a:ext cx="2242024" cy="1477328"/>
          </a:xfrm>
          <a:prstGeom prst="rect">
            <a:avLst/>
          </a:prstGeom>
          <a:noFill/>
        </p:spPr>
        <p:txBody>
          <a:bodyPr wrap="none" rtlCol="0">
            <a:spAutoFit/>
          </a:bodyPr>
          <a:lstStyle/>
          <a:p>
            <a:r>
              <a:rPr lang="fr-FR" dirty="0" smtClean="0"/>
              <a:t>Solutions : </a:t>
            </a:r>
          </a:p>
          <a:p>
            <a:pPr marL="263525" indent="-263525">
              <a:buFont typeface="Arial" pitchFamily="34" charset="0"/>
              <a:buChar char="•"/>
            </a:pPr>
            <a:r>
              <a:rPr lang="fr-FR" dirty="0" err="1" smtClean="0"/>
              <a:t>Putty</a:t>
            </a:r>
            <a:endParaRPr lang="fr-FR" dirty="0" smtClean="0"/>
          </a:p>
          <a:p>
            <a:pPr marL="263525" indent="-263525">
              <a:buFont typeface="Arial" pitchFamily="34" charset="0"/>
              <a:buChar char="•"/>
            </a:pPr>
            <a:r>
              <a:rPr lang="fr-FR" dirty="0" err="1" smtClean="0"/>
              <a:t>Hyperterminal</a:t>
            </a:r>
            <a:r>
              <a:rPr lang="fr-FR" dirty="0" smtClean="0"/>
              <a:t> (XP)</a:t>
            </a:r>
          </a:p>
          <a:p>
            <a:pPr marL="263525" indent="-263525">
              <a:buFont typeface="Arial" pitchFamily="34" charset="0"/>
              <a:buChar char="•"/>
            </a:pPr>
            <a:r>
              <a:rPr lang="fr-FR" dirty="0" err="1" smtClean="0"/>
              <a:t>Minicom</a:t>
            </a:r>
            <a:r>
              <a:rPr lang="fr-FR" dirty="0" smtClean="0"/>
              <a:t> (Linux)</a:t>
            </a:r>
          </a:p>
          <a:p>
            <a:pPr marL="263525" indent="-263525">
              <a:buFont typeface="Arial" pitchFamily="34" charset="0"/>
              <a:buChar char="•"/>
            </a:pPr>
            <a:r>
              <a:rPr lang="fr-FR" dirty="0" smtClean="0"/>
              <a:t>terminal</a:t>
            </a:r>
            <a:endParaRPr lang="fr-FR" dirty="0"/>
          </a:p>
        </p:txBody>
      </p:sp>
    </p:spTree>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2800767"/>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Communication sérielle</a:t>
            </a:r>
          </a:p>
          <a:p>
            <a:pPr marL="1077913" lvl="1" indent="-263525">
              <a:buFont typeface="Arial" pitchFamily="34" charset="0"/>
              <a:buChar char="•"/>
            </a:pPr>
            <a:r>
              <a:rPr lang="fr-FR" sz="2400" dirty="0" smtClean="0"/>
              <a:t>Définition d’un protocole</a:t>
            </a:r>
          </a:p>
          <a:p>
            <a:pPr marL="1077913" lvl="1" indent="-263525">
              <a:buFont typeface="Arial" pitchFamily="34" charset="0"/>
              <a:buChar char="•"/>
            </a:pPr>
            <a:endParaRPr lang="fr-FR" sz="2400" dirty="0" smtClean="0"/>
          </a:p>
          <a:p>
            <a:pPr marL="1077913" lvl="1" indent="-263525">
              <a:buFont typeface="Arial" pitchFamily="34" charset="0"/>
              <a:buChar char="•"/>
            </a:pPr>
            <a:endParaRPr lang="fr-FR" sz="2400" dirty="0" smtClean="0"/>
          </a:p>
        </p:txBody>
      </p:sp>
      <p:sp>
        <p:nvSpPr>
          <p:cNvPr id="6" name="Ellipse 5"/>
          <p:cNvSpPr/>
          <p:nvPr/>
        </p:nvSpPr>
        <p:spPr>
          <a:xfrm>
            <a:off x="4139952" y="3573016"/>
            <a:ext cx="828092" cy="864096"/>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4860032" y="3573016"/>
            <a:ext cx="828092" cy="864096"/>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4860032" y="4185084"/>
            <a:ext cx="828092" cy="864096"/>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4139952" y="4185084"/>
            <a:ext cx="828092" cy="864096"/>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403648" y="3501008"/>
            <a:ext cx="6264696" cy="28443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11"/>
          <p:cNvCxnSpPr/>
          <p:nvPr/>
        </p:nvCxnSpPr>
        <p:spPr>
          <a:xfrm>
            <a:off x="1799692" y="3501008"/>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2447764" y="3501008"/>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3167844" y="3501008"/>
            <a:ext cx="0" cy="2808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3851920" y="3501008"/>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5256076" y="3465004"/>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5868144" y="3465004"/>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516216" y="3501008"/>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7200292" y="3501008"/>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H="1">
            <a:off x="1403648" y="4005064"/>
            <a:ext cx="62646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a:off x="1403648" y="4617132"/>
            <a:ext cx="62646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H="1">
            <a:off x="1403648" y="5229200"/>
            <a:ext cx="62646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a:off x="1403648" y="5769260"/>
            <a:ext cx="62646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Ellipse 23"/>
          <p:cNvSpPr/>
          <p:nvPr/>
        </p:nvSpPr>
        <p:spPr>
          <a:xfrm>
            <a:off x="5184068" y="4509120"/>
            <a:ext cx="216024" cy="1800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5148064" y="3933056"/>
            <a:ext cx="216024" cy="1800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6" name="Connecteur droit 25"/>
          <p:cNvCxnSpPr/>
          <p:nvPr/>
        </p:nvCxnSpPr>
        <p:spPr>
          <a:xfrm>
            <a:off x="4572000" y="3501008"/>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Ellipse 26"/>
          <p:cNvSpPr/>
          <p:nvPr/>
        </p:nvSpPr>
        <p:spPr>
          <a:xfrm>
            <a:off x="4463988" y="4509120"/>
            <a:ext cx="216024" cy="1800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4463988" y="3897052"/>
            <a:ext cx="216024" cy="1800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80012" y="3897052"/>
            <a:ext cx="382910" cy="731456"/>
          </a:xfrm>
          <a:prstGeom prst="rect">
            <a:avLst/>
          </a:prstGeom>
          <a:noFill/>
          <a:ln w="9525">
            <a:noFill/>
            <a:miter lim="800000"/>
            <a:headEnd/>
            <a:tailEnd/>
          </a:ln>
        </p:spPr>
      </p:pic>
      <p:sp>
        <p:nvSpPr>
          <p:cNvPr id="30" name="ZoneTexte 29"/>
          <p:cNvSpPr txBox="1"/>
          <p:nvPr/>
        </p:nvSpPr>
        <p:spPr>
          <a:xfrm>
            <a:off x="1655676" y="3104964"/>
            <a:ext cx="5824030" cy="369332"/>
          </a:xfrm>
          <a:prstGeom prst="rect">
            <a:avLst/>
          </a:prstGeom>
          <a:noFill/>
        </p:spPr>
        <p:txBody>
          <a:bodyPr wrap="none" rtlCol="0">
            <a:spAutoFit/>
          </a:bodyPr>
          <a:lstStyle/>
          <a:p>
            <a:r>
              <a:rPr lang="fr-FR" dirty="0" smtClean="0"/>
              <a:t>A         B            C           D           E          F           G         H           I  </a:t>
            </a:r>
            <a:endParaRPr lang="fr-FR" dirty="0"/>
          </a:p>
        </p:txBody>
      </p:sp>
      <p:sp>
        <p:nvSpPr>
          <p:cNvPr id="31" name="ZoneTexte 30"/>
          <p:cNvSpPr txBox="1"/>
          <p:nvPr/>
        </p:nvSpPr>
        <p:spPr>
          <a:xfrm>
            <a:off x="7812360" y="3861048"/>
            <a:ext cx="301686" cy="2031325"/>
          </a:xfrm>
          <a:prstGeom prst="rect">
            <a:avLst/>
          </a:prstGeom>
          <a:noFill/>
        </p:spPr>
        <p:txBody>
          <a:bodyPr wrap="none" rtlCol="0">
            <a:spAutoFit/>
          </a:bodyPr>
          <a:lstStyle/>
          <a:p>
            <a:r>
              <a:rPr lang="fr-FR" dirty="0" smtClean="0"/>
              <a:t>1</a:t>
            </a:r>
          </a:p>
          <a:p>
            <a:endParaRPr lang="fr-FR" dirty="0" smtClean="0"/>
          </a:p>
          <a:p>
            <a:r>
              <a:rPr lang="fr-FR" dirty="0" smtClean="0"/>
              <a:t>2</a:t>
            </a:r>
          </a:p>
          <a:p>
            <a:endParaRPr lang="fr-FR" dirty="0" smtClean="0"/>
          </a:p>
          <a:p>
            <a:r>
              <a:rPr lang="fr-FR" dirty="0" smtClean="0"/>
              <a:t>3</a:t>
            </a:r>
          </a:p>
          <a:p>
            <a:endParaRPr lang="fr-FR" dirty="0" smtClean="0"/>
          </a:p>
          <a:p>
            <a:r>
              <a:rPr lang="fr-FR" dirty="0" smtClean="0"/>
              <a:t>4</a:t>
            </a:r>
            <a:endParaRPr lang="fr-FR" dirty="0"/>
          </a:p>
        </p:txBody>
      </p:sp>
    </p:spTree>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5755422"/>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Communication sérielle</a:t>
            </a:r>
          </a:p>
          <a:p>
            <a:pPr marL="1077913" lvl="1" indent="-263525">
              <a:buFont typeface="Arial" pitchFamily="34" charset="0"/>
              <a:buChar char="•"/>
            </a:pPr>
            <a:r>
              <a:rPr lang="fr-FR" sz="2400" dirty="0" smtClean="0"/>
              <a:t>Définition d’un protocole</a:t>
            </a:r>
          </a:p>
          <a:p>
            <a:pPr marL="1077913" lvl="1" indent="-263525">
              <a:buFont typeface="Arial" pitchFamily="34" charset="0"/>
              <a:buChar char="•"/>
            </a:pPr>
            <a:endParaRPr lang="fr-FR" sz="2400" dirty="0" smtClean="0"/>
          </a:p>
          <a:p>
            <a:pPr marL="1077913" lvl="1" indent="-7938"/>
            <a:r>
              <a:rPr lang="fr-FR" sz="2400" dirty="0" smtClean="0"/>
              <a:t>Transmission des coordonnées des capteurs qui ont détecté un départ de feu :</a:t>
            </a:r>
          </a:p>
          <a:p>
            <a:pPr marL="1077913" lvl="1" indent="-7938"/>
            <a:endParaRPr lang="fr-FR" sz="2400" dirty="0" smtClean="0"/>
          </a:p>
          <a:p>
            <a:pPr marL="1519238" lvl="1" indent="-449263">
              <a:buFont typeface="Symbol"/>
              <a:buChar char="Þ"/>
            </a:pPr>
            <a:r>
              <a:rPr lang="fr-FR" sz="2400" dirty="0" smtClean="0"/>
              <a:t>E1;F1;E2;F2;</a:t>
            </a:r>
          </a:p>
          <a:p>
            <a:pPr marL="1077913" lvl="1" indent="-7938">
              <a:buFont typeface="Symbol"/>
              <a:buChar char="Þ"/>
            </a:pPr>
            <a:endParaRPr lang="fr-FR" sz="2400" dirty="0" smtClean="0"/>
          </a:p>
          <a:p>
            <a:pPr marL="1077913" lvl="1" indent="-7938"/>
            <a:r>
              <a:rPr lang="fr-FR" sz="2400" dirty="0" smtClean="0"/>
              <a:t>Chaines de caractères composées de 3 caractères</a:t>
            </a:r>
          </a:p>
          <a:p>
            <a:pPr marL="1077913" lvl="1" indent="-7938"/>
            <a:endParaRPr lang="fr-FR" sz="2400" dirty="0" smtClean="0"/>
          </a:p>
          <a:p>
            <a:pPr marL="1077913" lvl="1" indent="-7938"/>
            <a:r>
              <a:rPr lang="fr-FR" sz="2400" dirty="0" smtClean="0"/>
              <a:t>Une lettre, un chiffre et  « ; »</a:t>
            </a:r>
          </a:p>
          <a:p>
            <a:pPr marL="1077913" lvl="1" indent="-263525">
              <a:buFont typeface="Arial" pitchFamily="34" charset="0"/>
              <a:buChar char="•"/>
            </a:pPr>
            <a:endParaRPr lang="fr-FR" sz="2400" dirty="0" smtClean="0"/>
          </a:p>
        </p:txBody>
      </p:sp>
    </p:spTree>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4524315"/>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Communication sérielle</a:t>
            </a:r>
          </a:p>
          <a:p>
            <a:pPr marL="1077913" lvl="1" indent="-263525">
              <a:buFont typeface="Arial" pitchFamily="34" charset="0"/>
              <a:buChar char="•"/>
            </a:pPr>
            <a:r>
              <a:rPr lang="fr-FR" sz="2400" dirty="0" smtClean="0"/>
              <a:t>Développement d’une IHM de supervision</a:t>
            </a:r>
          </a:p>
          <a:p>
            <a:pPr marL="1077913" lvl="1" indent="-263525">
              <a:buFont typeface="Arial" pitchFamily="34" charset="0"/>
              <a:buChar char="•"/>
            </a:pPr>
            <a:endParaRPr lang="fr-FR" sz="800" dirty="0" smtClean="0"/>
          </a:p>
          <a:p>
            <a:pPr marL="1255713" lvl="1" indent="-441325">
              <a:buFont typeface="Symbol"/>
              <a:buChar char="Þ"/>
            </a:pPr>
            <a:r>
              <a:rPr lang="fr-FR" sz="2400" dirty="0" smtClean="0"/>
              <a:t>Lit les coordonnées des capteurs actifs sur la liaison série</a:t>
            </a:r>
          </a:p>
          <a:p>
            <a:pPr marL="1255713" lvl="1" indent="-441325">
              <a:buFont typeface="Symbol"/>
              <a:buChar char="Þ"/>
            </a:pPr>
            <a:r>
              <a:rPr lang="fr-FR" sz="2400" dirty="0" smtClean="0"/>
              <a:t>Affiche sur la carte de l’entrepôt  la localisation du foyer</a:t>
            </a:r>
          </a:p>
          <a:p>
            <a:pPr marL="1255713" lvl="1" indent="-441325">
              <a:buFont typeface="Symbol"/>
              <a:buChar char="Þ"/>
            </a:pPr>
            <a:r>
              <a:rPr lang="fr-FR" sz="2400" dirty="0" smtClean="0"/>
              <a:t>Déclenchement d’alarme</a:t>
            </a:r>
          </a:p>
          <a:p>
            <a:pPr marL="1255713" lvl="1" indent="-441325">
              <a:buFont typeface="Symbol"/>
              <a:buChar char="Þ"/>
            </a:pPr>
            <a:r>
              <a:rPr lang="fr-FR" sz="2400" dirty="0" smtClean="0"/>
              <a:t>Transmission des coordonnées au robot</a:t>
            </a:r>
          </a:p>
          <a:p>
            <a:pPr marL="1255713" lvl="1" indent="-441325">
              <a:buFont typeface="Symbol"/>
              <a:buChar char="Þ"/>
            </a:pPr>
            <a:endParaRPr lang="fr-FR" sz="800" dirty="0" smtClean="0"/>
          </a:p>
          <a:p>
            <a:pPr marL="1255713" lvl="1" indent="-441325"/>
            <a:endParaRPr lang="fr-FR" sz="2400" dirty="0" smtClean="0"/>
          </a:p>
          <a:p>
            <a:pPr marL="1611313" lvl="1" indent="-441325">
              <a:buFont typeface="Arial" pitchFamily="34" charset="0"/>
              <a:buChar char="•"/>
            </a:pPr>
            <a:endParaRPr lang="fr-FR" sz="2400" dirty="0" smtClean="0"/>
          </a:p>
        </p:txBody>
      </p:sp>
    </p:spTree>
  </p:cSld>
  <p:clrMapOvr>
    <a:masterClrMapping/>
  </p:clrMapOvr>
  <p:transition spd="med">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2431435"/>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Communication sérielle</a:t>
            </a:r>
          </a:p>
          <a:p>
            <a:pPr marL="1077913" lvl="1" indent="-263525">
              <a:buFont typeface="Arial" pitchFamily="34" charset="0"/>
              <a:buChar char="•"/>
            </a:pPr>
            <a:r>
              <a:rPr lang="fr-FR" sz="2400" dirty="0" smtClean="0"/>
              <a:t>Développement d’une IHM de supervision</a:t>
            </a:r>
          </a:p>
          <a:p>
            <a:pPr marL="1077913" lvl="1" indent="-263525">
              <a:buFont typeface="Arial" pitchFamily="34" charset="0"/>
              <a:buChar char="•"/>
            </a:pPr>
            <a:endParaRPr lang="fr-FR" sz="2400" dirty="0" smtClean="0"/>
          </a:p>
        </p:txBody>
      </p:sp>
      <p:pic>
        <p:nvPicPr>
          <p:cNvPr id="3074" name="Picture 2"/>
          <p:cNvPicPr>
            <a:picLocks noChangeAspect="1" noChangeArrowheads="1"/>
          </p:cNvPicPr>
          <p:nvPr/>
        </p:nvPicPr>
        <p:blipFill>
          <a:blip r:embed="rId2" cstate="print"/>
          <a:srcRect/>
          <a:stretch>
            <a:fillRect/>
          </a:stretch>
        </p:blipFill>
        <p:spPr bwMode="auto">
          <a:xfrm>
            <a:off x="1007604" y="3032956"/>
            <a:ext cx="6660740" cy="37448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3477875"/>
          </a:xfrm>
          <a:prstGeom prst="rect">
            <a:avLst/>
          </a:prstGeom>
        </p:spPr>
        <p:txBody>
          <a:bodyPr wrap="square">
            <a:spAutoFit/>
          </a:bodyPr>
          <a:lstStyle/>
          <a:p>
            <a:r>
              <a:rPr lang="fr-FR" sz="2400" dirty="0" smtClean="0"/>
              <a:t>Initiation à la pédagogie de projet</a:t>
            </a:r>
          </a:p>
          <a:p>
            <a:r>
              <a:rPr lang="fr-FR" sz="2800" dirty="0" smtClean="0"/>
              <a:t>6- Activités pratiques</a:t>
            </a:r>
          </a:p>
          <a:p>
            <a:pPr marL="900113" indent="-265113"/>
            <a:endParaRPr lang="fr-FR" sz="2400" dirty="0" smtClean="0"/>
          </a:p>
          <a:p>
            <a:pPr marL="900113" indent="-265113">
              <a:buFont typeface="Arial" pitchFamily="34" charset="0"/>
              <a:buChar char="•"/>
            </a:pPr>
            <a:r>
              <a:rPr lang="fr-FR" sz="2400" dirty="0" smtClean="0"/>
              <a:t>Algorithme de traitement d’image</a:t>
            </a:r>
          </a:p>
          <a:p>
            <a:pPr marL="898525" lvl="1" indent="-269875">
              <a:buFont typeface="Arial" pitchFamily="34" charset="0"/>
              <a:buChar char="•"/>
            </a:pPr>
            <a:r>
              <a:rPr lang="fr-FR" sz="2400" dirty="0" smtClean="0"/>
              <a:t>Utilisation d’un IDE (</a:t>
            </a:r>
            <a:r>
              <a:rPr lang="fr-FR" sz="2400" dirty="0" err="1" smtClean="0"/>
              <a:t>Integrated</a:t>
            </a:r>
            <a:r>
              <a:rPr lang="fr-FR" sz="2400" dirty="0" smtClean="0"/>
              <a:t> </a:t>
            </a:r>
            <a:r>
              <a:rPr lang="fr-FR" sz="2400" dirty="0" err="1" smtClean="0"/>
              <a:t>Developpement</a:t>
            </a:r>
            <a:r>
              <a:rPr lang="fr-FR" sz="2400" dirty="0" smtClean="0"/>
              <a:t> Environnement)</a:t>
            </a:r>
          </a:p>
          <a:p>
            <a:pPr marL="1611313" lvl="1" indent="-441325">
              <a:buFont typeface="Arial" pitchFamily="34" charset="0"/>
              <a:buChar char="•"/>
            </a:pPr>
            <a:r>
              <a:rPr lang="fr-FR" sz="2400" dirty="0" smtClean="0"/>
              <a:t>Visual Studio (C++ / C# / J++ / Basic, …)</a:t>
            </a:r>
          </a:p>
          <a:p>
            <a:pPr marL="1611313" lvl="1" indent="-441325">
              <a:buFont typeface="Arial" pitchFamily="34" charset="0"/>
              <a:buChar char="•"/>
            </a:pPr>
            <a:r>
              <a:rPr lang="fr-FR" sz="2400" dirty="0" err="1" smtClean="0"/>
              <a:t>Builder</a:t>
            </a:r>
            <a:r>
              <a:rPr lang="fr-FR" sz="2400" dirty="0" smtClean="0"/>
              <a:t> C++</a:t>
            </a:r>
          </a:p>
          <a:p>
            <a:pPr marL="1611313" lvl="1" indent="-441325">
              <a:buFont typeface="Arial" pitchFamily="34" charset="0"/>
              <a:buChar char="•"/>
            </a:pPr>
            <a:r>
              <a:rPr lang="fr-FR" sz="2400" dirty="0" smtClean="0"/>
              <a:t>Delphi</a:t>
            </a:r>
          </a:p>
          <a:p>
            <a:pPr marL="1611313" lvl="1" indent="-441325">
              <a:buFont typeface="Arial" pitchFamily="34" charset="0"/>
              <a:buChar char="•"/>
            </a:pPr>
            <a:r>
              <a:rPr lang="fr-FR" sz="2400" dirty="0" err="1" smtClean="0"/>
              <a:t>Qt</a:t>
            </a:r>
            <a:r>
              <a:rPr lang="fr-FR" sz="2400" dirty="0" smtClean="0"/>
              <a:t> / Eclipse</a:t>
            </a:r>
          </a:p>
        </p:txBody>
      </p:sp>
      <p:pic>
        <p:nvPicPr>
          <p:cNvPr id="6" name="Picture 2"/>
          <p:cNvPicPr>
            <a:picLocks noChangeAspect="1" noChangeArrowheads="1"/>
          </p:cNvPicPr>
          <p:nvPr/>
        </p:nvPicPr>
        <p:blipFill>
          <a:blip r:embed="rId2" cstate="print"/>
          <a:srcRect/>
          <a:stretch>
            <a:fillRect/>
          </a:stretch>
        </p:blipFill>
        <p:spPr bwMode="auto">
          <a:xfrm>
            <a:off x="4644008" y="4401108"/>
            <a:ext cx="4425891" cy="2456892"/>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105270" y="4401108"/>
            <a:ext cx="4394722" cy="245689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1- Qu’est-ce qu’un projet ?</a:t>
            </a:r>
          </a:p>
        </p:txBody>
      </p:sp>
      <p:sp>
        <p:nvSpPr>
          <p:cNvPr id="6" name="ZoneTexte 5"/>
          <p:cNvSpPr txBox="1"/>
          <p:nvPr/>
        </p:nvSpPr>
        <p:spPr>
          <a:xfrm>
            <a:off x="215516" y="2240868"/>
            <a:ext cx="8928484" cy="3939540"/>
          </a:xfrm>
          <a:prstGeom prst="rect">
            <a:avLst/>
          </a:prstGeom>
          <a:noFill/>
        </p:spPr>
        <p:txBody>
          <a:bodyPr wrap="square" rtlCol="0">
            <a:spAutoFit/>
          </a:bodyPr>
          <a:lstStyle/>
          <a:p>
            <a:pPr marL="354013" indent="-354013" fontAlgn="base">
              <a:spcAft>
                <a:spcPts val="1200"/>
              </a:spcAft>
            </a:pPr>
            <a:r>
              <a:rPr lang="fr-FR" sz="2000" b="1" dirty="0" smtClean="0"/>
              <a:t>Quelques commentaires :</a:t>
            </a:r>
          </a:p>
          <a:p>
            <a:pPr marL="354013" indent="-354013" fontAlgn="base">
              <a:spcAft>
                <a:spcPts val="1200"/>
              </a:spcAft>
            </a:pPr>
            <a:endParaRPr lang="fr-FR" sz="2000" b="1" dirty="0" smtClean="0"/>
          </a:p>
          <a:p>
            <a:pPr marL="354013" indent="-354013" fontAlgn="base">
              <a:spcAft>
                <a:spcPts val="1200"/>
              </a:spcAft>
              <a:buFont typeface="Arial" pitchFamily="34" charset="0"/>
              <a:buChar char="•"/>
            </a:pPr>
            <a:r>
              <a:rPr lang="fr-FR" sz="2000" b="1" dirty="0" smtClean="0"/>
              <a:t>Spécifique</a:t>
            </a:r>
            <a:r>
              <a:rPr lang="fr-FR" sz="2000" dirty="0" smtClean="0"/>
              <a:t> : hors des habitudes de travail de l’entreprise </a:t>
            </a:r>
          </a:p>
          <a:p>
            <a:pPr marL="354013" indent="-354013" fontAlgn="base">
              <a:spcAft>
                <a:spcPts val="1200"/>
              </a:spcAft>
              <a:buFont typeface="Arial" pitchFamily="34" charset="0"/>
              <a:buChar char="•"/>
            </a:pPr>
            <a:r>
              <a:rPr lang="fr-FR" sz="2000" b="1" dirty="0" smtClean="0"/>
              <a:t>Structuration progressive </a:t>
            </a:r>
            <a:r>
              <a:rPr lang="fr-FR" sz="2000" dirty="0" smtClean="0"/>
              <a:t>: implique une organisation et des outils de représentation </a:t>
            </a:r>
          </a:p>
          <a:p>
            <a:pPr marL="354013" indent="-354013" fontAlgn="base">
              <a:spcAft>
                <a:spcPts val="1200"/>
              </a:spcAft>
              <a:buFont typeface="Arial" pitchFamily="34" charset="0"/>
              <a:buChar char="•"/>
            </a:pPr>
            <a:r>
              <a:rPr lang="fr-FR" sz="2000" b="1" dirty="0" smtClean="0"/>
              <a:t>Réponse à un besoin </a:t>
            </a:r>
            <a:r>
              <a:rPr lang="fr-FR" sz="2000" dirty="0" smtClean="0"/>
              <a:t>:  implique un demandeur et/ou un client </a:t>
            </a:r>
          </a:p>
          <a:p>
            <a:pPr marL="354013" indent="-354013" fontAlgn="base">
              <a:spcAft>
                <a:spcPts val="1200"/>
              </a:spcAft>
              <a:buFont typeface="Arial" pitchFamily="34" charset="0"/>
              <a:buChar char="•"/>
            </a:pPr>
            <a:r>
              <a:rPr lang="fr-FR" sz="2000" b="1" dirty="0" smtClean="0"/>
              <a:t>Implique un objectif </a:t>
            </a:r>
            <a:r>
              <a:rPr lang="fr-FR" sz="2000" dirty="0" smtClean="0"/>
              <a:t>: un produit, réalisation tangible =&gt; </a:t>
            </a:r>
            <a:r>
              <a:rPr lang="fr-FR" sz="2000" b="1" dirty="0" smtClean="0"/>
              <a:t>Livrable final</a:t>
            </a:r>
          </a:p>
          <a:p>
            <a:pPr marL="354013" indent="-354013" fontAlgn="base">
              <a:spcAft>
                <a:spcPts val="1200"/>
              </a:spcAft>
              <a:buFont typeface="Arial" pitchFamily="34" charset="0"/>
              <a:buChar char="•"/>
            </a:pPr>
            <a:r>
              <a:rPr lang="fr-FR" sz="2000" b="1" dirty="0" smtClean="0"/>
              <a:t>Des actions </a:t>
            </a:r>
            <a:r>
              <a:rPr lang="fr-FR" sz="2000" dirty="0" smtClean="0"/>
              <a:t>: activités planifiées dans le temps</a:t>
            </a:r>
          </a:p>
          <a:p>
            <a:pPr marL="354013" indent="-354013" fontAlgn="base">
              <a:spcAft>
                <a:spcPts val="1200"/>
              </a:spcAft>
              <a:buFont typeface="Arial" pitchFamily="34" charset="0"/>
              <a:buChar char="•"/>
            </a:pPr>
            <a:r>
              <a:rPr lang="fr-FR" sz="2000" b="1" dirty="0" smtClean="0"/>
              <a:t>Ressources</a:t>
            </a:r>
            <a:r>
              <a:rPr lang="fr-FR" sz="2000" dirty="0" smtClean="0"/>
              <a:t> : humains, équipements, méthodes de travail,  financements, temps, </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1- Qu’est-ce qu’un projet ?</a:t>
            </a:r>
          </a:p>
        </p:txBody>
      </p:sp>
      <p:sp>
        <p:nvSpPr>
          <p:cNvPr id="6" name="ZoneTexte 5"/>
          <p:cNvSpPr txBox="1"/>
          <p:nvPr/>
        </p:nvSpPr>
        <p:spPr>
          <a:xfrm>
            <a:off x="215516" y="2240868"/>
            <a:ext cx="8928484" cy="3170099"/>
          </a:xfrm>
          <a:prstGeom prst="rect">
            <a:avLst/>
          </a:prstGeom>
          <a:noFill/>
        </p:spPr>
        <p:txBody>
          <a:bodyPr wrap="square" rtlCol="0">
            <a:spAutoFit/>
          </a:bodyPr>
          <a:lstStyle/>
          <a:p>
            <a:pPr marL="354013" indent="-354013" fontAlgn="base">
              <a:spcAft>
                <a:spcPts val="1200"/>
              </a:spcAft>
            </a:pPr>
            <a:r>
              <a:rPr lang="fr-FR" sz="2000" b="1" dirty="0" smtClean="0"/>
              <a:t>Quelques commentaires :</a:t>
            </a:r>
          </a:p>
          <a:p>
            <a:pPr marL="354013" indent="-354013" fontAlgn="base">
              <a:spcAft>
                <a:spcPts val="1200"/>
              </a:spcAft>
            </a:pPr>
            <a:endParaRPr lang="fr-FR" sz="2000" b="1" dirty="0" smtClean="0"/>
          </a:p>
          <a:p>
            <a:pPr marL="354013" indent="-354013" fontAlgn="base">
              <a:spcAft>
                <a:spcPts val="1200"/>
              </a:spcAft>
              <a:buFont typeface="Arial" pitchFamily="34" charset="0"/>
              <a:buChar char="•"/>
            </a:pPr>
            <a:r>
              <a:rPr lang="fr-FR" sz="2000" b="1" dirty="0" smtClean="0"/>
              <a:t>Un projet est Unique  : Solution innovante</a:t>
            </a:r>
          </a:p>
          <a:p>
            <a:pPr marL="354013" indent="-354013" fontAlgn="base">
              <a:spcAft>
                <a:spcPts val="1200"/>
              </a:spcAft>
              <a:buFont typeface="Arial" pitchFamily="34" charset="0"/>
              <a:buChar char="•"/>
            </a:pPr>
            <a:r>
              <a:rPr lang="fr-FR" sz="2000" b="1" dirty="0" smtClean="0"/>
              <a:t>Activité humaine</a:t>
            </a:r>
          </a:p>
          <a:p>
            <a:pPr marL="354013" indent="-354013" fontAlgn="base">
              <a:spcAft>
                <a:spcPts val="1200"/>
              </a:spcAft>
              <a:buFont typeface="Arial" pitchFamily="34" charset="0"/>
              <a:buChar char="•"/>
            </a:pPr>
            <a:r>
              <a:rPr lang="fr-FR" sz="2000" b="1" dirty="0" smtClean="0"/>
              <a:t>Il est soumis à l’incertitude</a:t>
            </a:r>
          </a:p>
          <a:p>
            <a:pPr marL="354013" indent="-354013" fontAlgn="base">
              <a:spcAft>
                <a:spcPts val="1200"/>
              </a:spcAft>
              <a:buFont typeface="Arial" pitchFamily="34" charset="0"/>
              <a:buChar char="•"/>
            </a:pPr>
            <a:r>
              <a:rPr lang="fr-FR" sz="2000" b="1" dirty="0" smtClean="0"/>
              <a:t>Borné dans le temps : soumis à un début et une fin prévus</a:t>
            </a:r>
          </a:p>
          <a:p>
            <a:pPr marL="354013" indent="-354013" fontAlgn="base">
              <a:spcAft>
                <a:spcPts val="1200"/>
              </a:spcAft>
            </a:pPr>
            <a:endParaRPr lang="fr-FR" sz="2000" b="1" dirty="0" smtClean="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11283</TotalTime>
  <Words>3529</Words>
  <Application>Microsoft Office PowerPoint</Application>
  <PresentationFormat>Affichage à l'écran (4:3)</PresentationFormat>
  <Paragraphs>982</Paragraphs>
  <Slides>79</Slides>
  <Notes>2</Notes>
  <HiddenSlides>0</HiddenSlides>
  <MMClips>0</MMClips>
  <ScaleCrop>false</ScaleCrop>
  <HeadingPairs>
    <vt:vector size="4" baseType="variant">
      <vt:variant>
        <vt:lpstr>Thème</vt:lpstr>
      </vt:variant>
      <vt:variant>
        <vt:i4>1</vt:i4>
      </vt:variant>
      <vt:variant>
        <vt:lpstr>Titres des diapositives</vt:lpstr>
      </vt:variant>
      <vt:variant>
        <vt:i4>79</vt:i4>
      </vt:variant>
    </vt:vector>
  </HeadingPairs>
  <TitlesOfParts>
    <vt:vector size="80"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Marco</dc:creator>
  <cp:lastModifiedBy>Marco</cp:lastModifiedBy>
  <cp:revision>94</cp:revision>
  <dcterms:created xsi:type="dcterms:W3CDTF">2012-02-09T17:40:14Z</dcterms:created>
  <dcterms:modified xsi:type="dcterms:W3CDTF">2013-02-10T20:03:43Z</dcterms:modified>
</cp:coreProperties>
</file>